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78" r:id="rId2"/>
    <p:sldId id="281" r:id="rId3"/>
    <p:sldId id="282" r:id="rId4"/>
    <p:sldId id="326" r:id="rId5"/>
    <p:sldId id="329" r:id="rId6"/>
    <p:sldId id="340" r:id="rId7"/>
    <p:sldId id="345" r:id="rId8"/>
    <p:sldId id="331" r:id="rId9"/>
    <p:sldId id="346" r:id="rId10"/>
    <p:sldId id="332" r:id="rId11"/>
    <p:sldId id="348" r:id="rId12"/>
    <p:sldId id="349" r:id="rId13"/>
    <p:sldId id="322" r:id="rId14"/>
    <p:sldId id="334" r:id="rId15"/>
    <p:sldId id="337" r:id="rId16"/>
    <p:sldId id="338" r:id="rId17"/>
    <p:sldId id="323" r:id="rId18"/>
    <p:sldId id="339" r:id="rId19"/>
    <p:sldId id="350" r:id="rId20"/>
    <p:sldId id="344" r:id="rId21"/>
    <p:sldId id="324" r:id="rId22"/>
    <p:sldId id="327" r:id="rId23"/>
    <p:sldId id="301" r:id="rId24"/>
    <p:sldId id="336" r:id="rId25"/>
    <p:sldId id="32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7224"/>
    <a:srgbClr val="222325"/>
    <a:srgbClr val="E8620E"/>
    <a:srgbClr val="B88240"/>
    <a:srgbClr val="2E3B4B"/>
    <a:srgbClr val="2D3848"/>
    <a:srgbClr val="DCB89C"/>
    <a:srgbClr val="283743"/>
    <a:srgbClr val="855033"/>
    <a:srgbClr val="B99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6318" autoAdjust="0"/>
  </p:normalViewPr>
  <p:slideViewPr>
    <p:cSldViewPr snapToGrid="0">
      <p:cViewPr varScale="1">
        <p:scale>
          <a:sx n="81" d="100"/>
          <a:sy n="81" d="100"/>
        </p:scale>
        <p:origin x="758" y="58"/>
      </p:cViewPr>
      <p:guideLst>
        <p:guide orient="horz" pos="2191"/>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98407-7539-4C88-B591-2FC07A4ED2BC}" type="datetimeFigureOut">
              <a:rPr lang="zh-CN" altLang="en-US" smtClean="0"/>
              <a:t>2022/11/3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ADC4B-121D-46CC-9D52-F4252E0865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2</a:t>
            </a:fld>
            <a:endParaRPr lang="zh-CN" altLang="en-US"/>
          </a:p>
        </p:txBody>
      </p:sp>
    </p:spTree>
    <p:extLst>
      <p:ext uri="{BB962C8B-B14F-4D97-AF65-F5344CB8AC3E}">
        <p14:creationId xmlns:p14="http://schemas.microsoft.com/office/powerpoint/2010/main" val="57314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7</a:t>
            </a:fld>
            <a:endParaRPr lang="zh-CN" altLang="en-US"/>
          </a:p>
        </p:txBody>
      </p:sp>
    </p:spTree>
    <p:extLst>
      <p:ext uri="{BB962C8B-B14F-4D97-AF65-F5344CB8AC3E}">
        <p14:creationId xmlns:p14="http://schemas.microsoft.com/office/powerpoint/2010/main" val="249465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58979D9-E8A7-4020-9F53-DCBB73454201}"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58979D9-E8A7-4020-9F53-DCBB73454201}" type="datetimeFigureOut">
              <a:rPr lang="zh-CN" altLang="en-US" smtClean="0"/>
              <a:t>2022/11/3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02D614-3122-4AE3-B731-49486E389976}" type="slidenum">
              <a:rPr lang="zh-CN" altLang="en-US" smtClean="0"/>
              <a:t>‹#›</a:t>
            </a:fld>
            <a:endParaRPr lang="zh-CN" altLang="en-US"/>
          </a:p>
        </p:txBody>
      </p:sp>
      <p:sp>
        <p:nvSpPr>
          <p:cNvPr id="11" name="矩形 10"/>
          <p:cNvSpPr/>
          <p:nvPr userDrawn="1"/>
        </p:nvSpPr>
        <p:spPr>
          <a:xfrm>
            <a:off x="10235721" y="6431122"/>
            <a:ext cx="775136" cy="246221"/>
          </a:xfrm>
          <a:prstGeom prst="rect">
            <a:avLst/>
          </a:prstGeom>
        </p:spPr>
        <p:txBody>
          <a:bodyPr wrap="square">
            <a:spAutoFit/>
          </a:bodyPr>
          <a:lstStyle/>
          <a:p>
            <a:r>
              <a:rPr lang="en-US" altLang="zh-CN" sz="100" dirty="0">
                <a:solidFill>
                  <a:srgbClr val="222325"/>
                </a:solidFill>
                <a:latin typeface="Calibri"/>
                <a:ea typeface="宋体"/>
              </a:rPr>
              <a:t>PPT</a:t>
            </a:r>
            <a:r>
              <a:rPr lang="zh-CN" altLang="en-US" sz="100" dirty="0">
                <a:solidFill>
                  <a:srgbClr val="222325"/>
                </a:solidFill>
                <a:latin typeface="Calibri"/>
                <a:ea typeface="宋体"/>
              </a:rPr>
              <a:t>模板下载：</a:t>
            </a:r>
            <a:r>
              <a:rPr lang="en-US" altLang="zh-CN" sz="100" dirty="0">
                <a:solidFill>
                  <a:srgbClr val="222325"/>
                </a:solidFill>
                <a:latin typeface="Calibri"/>
                <a:ea typeface="宋体"/>
              </a:rPr>
              <a:t>www.1ppt.com/moban/     </a:t>
            </a:r>
            <a:r>
              <a:rPr lang="zh-CN" altLang="en-US" sz="100" dirty="0">
                <a:solidFill>
                  <a:srgbClr val="222325"/>
                </a:solidFill>
                <a:latin typeface="Calibri"/>
                <a:ea typeface="宋体"/>
              </a:rPr>
              <a:t>行业</a:t>
            </a:r>
            <a:r>
              <a:rPr lang="en-US" altLang="zh-CN" sz="100" dirty="0">
                <a:solidFill>
                  <a:srgbClr val="222325"/>
                </a:solidFill>
                <a:latin typeface="Calibri"/>
                <a:ea typeface="宋体"/>
              </a:rPr>
              <a:t>PPT</a:t>
            </a:r>
            <a:r>
              <a:rPr lang="zh-CN" altLang="en-US" sz="100" dirty="0">
                <a:solidFill>
                  <a:srgbClr val="222325"/>
                </a:solidFill>
                <a:latin typeface="Calibri"/>
                <a:ea typeface="宋体"/>
              </a:rPr>
              <a:t>模板：</a:t>
            </a:r>
            <a:r>
              <a:rPr lang="en-US" altLang="zh-CN" sz="100" dirty="0">
                <a:solidFill>
                  <a:srgbClr val="222325"/>
                </a:solidFill>
                <a:latin typeface="Calibri"/>
                <a:ea typeface="宋体"/>
              </a:rPr>
              <a:t>www.1ppt.com/hangye/ </a:t>
            </a:r>
          </a:p>
          <a:p>
            <a:r>
              <a:rPr lang="zh-CN" altLang="en-US" sz="100" dirty="0">
                <a:solidFill>
                  <a:srgbClr val="222325"/>
                </a:solidFill>
                <a:latin typeface="Calibri"/>
                <a:ea typeface="宋体"/>
              </a:rPr>
              <a:t>节日</a:t>
            </a:r>
            <a:r>
              <a:rPr lang="en-US" altLang="zh-CN" sz="100" dirty="0">
                <a:solidFill>
                  <a:srgbClr val="222325"/>
                </a:solidFill>
                <a:latin typeface="Calibri"/>
                <a:ea typeface="宋体"/>
              </a:rPr>
              <a:t>PPT</a:t>
            </a:r>
            <a:r>
              <a:rPr lang="zh-CN" altLang="en-US" sz="100" dirty="0">
                <a:solidFill>
                  <a:srgbClr val="222325"/>
                </a:solidFill>
                <a:latin typeface="Calibri"/>
                <a:ea typeface="宋体"/>
              </a:rPr>
              <a:t>模板：</a:t>
            </a:r>
            <a:r>
              <a:rPr lang="en-US" altLang="zh-CN" sz="100" dirty="0">
                <a:solidFill>
                  <a:srgbClr val="222325"/>
                </a:solidFill>
                <a:latin typeface="Calibri"/>
                <a:ea typeface="宋体"/>
              </a:rPr>
              <a:t>www.1ppt.com/jieri/           PPT</a:t>
            </a:r>
            <a:r>
              <a:rPr lang="zh-CN" altLang="en-US" sz="100" dirty="0">
                <a:solidFill>
                  <a:srgbClr val="222325"/>
                </a:solidFill>
                <a:latin typeface="Calibri"/>
                <a:ea typeface="宋体"/>
              </a:rPr>
              <a:t>素材下载：</a:t>
            </a:r>
            <a:r>
              <a:rPr lang="en-US" altLang="zh-CN" sz="100" dirty="0">
                <a:solidFill>
                  <a:srgbClr val="222325"/>
                </a:solidFill>
                <a:latin typeface="Calibri"/>
                <a:ea typeface="宋体"/>
              </a:rPr>
              <a:t>www.1ppt.com/sucai/</a:t>
            </a:r>
          </a:p>
          <a:p>
            <a:r>
              <a:rPr lang="en-US" altLang="zh-CN" sz="100" dirty="0">
                <a:solidFill>
                  <a:srgbClr val="222325"/>
                </a:solidFill>
                <a:latin typeface="Calibri"/>
                <a:ea typeface="宋体"/>
              </a:rPr>
              <a:t>PPT</a:t>
            </a:r>
            <a:r>
              <a:rPr lang="zh-CN" altLang="en-US" sz="100" dirty="0">
                <a:solidFill>
                  <a:srgbClr val="222325"/>
                </a:solidFill>
                <a:latin typeface="Calibri"/>
                <a:ea typeface="宋体"/>
              </a:rPr>
              <a:t>背景图片：</a:t>
            </a:r>
            <a:r>
              <a:rPr lang="en-US" altLang="zh-CN" sz="100" dirty="0">
                <a:solidFill>
                  <a:srgbClr val="222325"/>
                </a:solidFill>
                <a:latin typeface="Calibri"/>
                <a:ea typeface="宋体"/>
              </a:rPr>
              <a:t>www.1ppt.com/beijing/      PPT</a:t>
            </a:r>
            <a:r>
              <a:rPr lang="zh-CN" altLang="en-US" sz="100" dirty="0">
                <a:solidFill>
                  <a:srgbClr val="222325"/>
                </a:solidFill>
                <a:latin typeface="Calibri"/>
                <a:ea typeface="宋体"/>
              </a:rPr>
              <a:t>图表下载：</a:t>
            </a:r>
            <a:r>
              <a:rPr lang="en-US" altLang="zh-CN" sz="100" dirty="0">
                <a:solidFill>
                  <a:srgbClr val="222325"/>
                </a:solidFill>
                <a:latin typeface="Calibri"/>
                <a:ea typeface="宋体"/>
              </a:rPr>
              <a:t>www.1ppt.com/tubiao/      </a:t>
            </a:r>
          </a:p>
          <a:p>
            <a:r>
              <a:rPr lang="zh-CN" altLang="en-US" sz="100" dirty="0">
                <a:solidFill>
                  <a:srgbClr val="222325"/>
                </a:solidFill>
                <a:latin typeface="Calibri"/>
                <a:ea typeface="宋体"/>
              </a:rPr>
              <a:t>优秀</a:t>
            </a:r>
            <a:r>
              <a:rPr lang="en-US" altLang="zh-CN" sz="100" dirty="0">
                <a:solidFill>
                  <a:srgbClr val="222325"/>
                </a:solidFill>
                <a:latin typeface="Calibri"/>
                <a:ea typeface="宋体"/>
              </a:rPr>
              <a:t>PPT</a:t>
            </a:r>
            <a:r>
              <a:rPr lang="zh-CN" altLang="en-US" sz="100" dirty="0">
                <a:solidFill>
                  <a:srgbClr val="222325"/>
                </a:solidFill>
                <a:latin typeface="Calibri"/>
                <a:ea typeface="宋体"/>
              </a:rPr>
              <a:t>下载：</a:t>
            </a:r>
            <a:r>
              <a:rPr lang="en-US" altLang="zh-CN" sz="100" dirty="0">
                <a:solidFill>
                  <a:srgbClr val="222325"/>
                </a:solidFill>
                <a:latin typeface="Calibri"/>
                <a:ea typeface="宋体"/>
              </a:rPr>
              <a:t>www.1ppt.com/xiazai/        PPT</a:t>
            </a:r>
            <a:r>
              <a:rPr lang="zh-CN" altLang="en-US" sz="100" dirty="0">
                <a:solidFill>
                  <a:srgbClr val="222325"/>
                </a:solidFill>
                <a:latin typeface="Calibri"/>
                <a:ea typeface="宋体"/>
              </a:rPr>
              <a:t>教程： </a:t>
            </a:r>
            <a:r>
              <a:rPr lang="en-US" altLang="zh-CN" sz="100" dirty="0">
                <a:solidFill>
                  <a:srgbClr val="222325"/>
                </a:solidFill>
                <a:latin typeface="Calibri"/>
                <a:ea typeface="宋体"/>
              </a:rPr>
              <a:t>www.1ppt.com/powerpoint/      </a:t>
            </a:r>
          </a:p>
          <a:p>
            <a:r>
              <a:rPr lang="en-US" altLang="zh-CN" sz="100" dirty="0">
                <a:solidFill>
                  <a:srgbClr val="222325"/>
                </a:solidFill>
                <a:latin typeface="Calibri"/>
                <a:ea typeface="宋体"/>
              </a:rPr>
              <a:t>Word</a:t>
            </a:r>
            <a:r>
              <a:rPr lang="zh-CN" altLang="en-US" sz="100" dirty="0">
                <a:solidFill>
                  <a:srgbClr val="222325"/>
                </a:solidFill>
                <a:latin typeface="Calibri"/>
                <a:ea typeface="宋体"/>
              </a:rPr>
              <a:t>教程： </a:t>
            </a:r>
            <a:r>
              <a:rPr lang="en-US" altLang="zh-CN" sz="100" dirty="0">
                <a:solidFill>
                  <a:srgbClr val="222325"/>
                </a:solidFill>
                <a:latin typeface="Calibri"/>
                <a:ea typeface="宋体"/>
              </a:rPr>
              <a:t>www.1ppt.com/word/              Excel</a:t>
            </a:r>
            <a:r>
              <a:rPr lang="zh-CN" altLang="en-US" sz="100" dirty="0">
                <a:solidFill>
                  <a:srgbClr val="222325"/>
                </a:solidFill>
                <a:latin typeface="Calibri"/>
                <a:ea typeface="宋体"/>
              </a:rPr>
              <a:t>教程：</a:t>
            </a:r>
            <a:r>
              <a:rPr lang="en-US" altLang="zh-CN" sz="100" dirty="0">
                <a:solidFill>
                  <a:srgbClr val="222325"/>
                </a:solidFill>
                <a:latin typeface="Calibri"/>
                <a:ea typeface="宋体"/>
              </a:rPr>
              <a:t>www.1ppt.com/excel/  </a:t>
            </a:r>
          </a:p>
          <a:p>
            <a:r>
              <a:rPr lang="zh-CN" altLang="en-US" sz="100" dirty="0">
                <a:solidFill>
                  <a:srgbClr val="222325"/>
                </a:solidFill>
                <a:latin typeface="Calibri"/>
                <a:ea typeface="宋体"/>
              </a:rPr>
              <a:t>资料下载：</a:t>
            </a:r>
            <a:r>
              <a:rPr lang="en-US" altLang="zh-CN" sz="100" dirty="0">
                <a:solidFill>
                  <a:srgbClr val="222325"/>
                </a:solidFill>
                <a:latin typeface="Calibri"/>
                <a:ea typeface="宋体"/>
              </a:rPr>
              <a:t>www.1ppt.com/ziliao/                PPT</a:t>
            </a:r>
            <a:r>
              <a:rPr lang="zh-CN" altLang="en-US" sz="100" dirty="0">
                <a:solidFill>
                  <a:srgbClr val="222325"/>
                </a:solidFill>
                <a:latin typeface="Calibri"/>
                <a:ea typeface="宋体"/>
              </a:rPr>
              <a:t>课件下载：</a:t>
            </a:r>
            <a:r>
              <a:rPr lang="en-US" altLang="zh-CN" sz="100" dirty="0">
                <a:solidFill>
                  <a:srgbClr val="222325"/>
                </a:solidFill>
                <a:latin typeface="Calibri"/>
                <a:ea typeface="宋体"/>
              </a:rPr>
              <a:t>www.1ppt.com/kejian/ </a:t>
            </a:r>
          </a:p>
          <a:p>
            <a:r>
              <a:rPr lang="zh-CN" altLang="en-US" sz="100" dirty="0">
                <a:solidFill>
                  <a:srgbClr val="222325"/>
                </a:solidFill>
                <a:latin typeface="Calibri"/>
                <a:ea typeface="宋体"/>
              </a:rPr>
              <a:t>范文下载：</a:t>
            </a:r>
            <a:r>
              <a:rPr lang="en-US" altLang="zh-CN" sz="100" dirty="0">
                <a:solidFill>
                  <a:srgbClr val="222325"/>
                </a:solidFill>
                <a:latin typeface="Calibri"/>
                <a:ea typeface="宋体"/>
              </a:rPr>
              <a:t>www.1ppt.com/fanwen/             </a:t>
            </a:r>
            <a:r>
              <a:rPr lang="zh-CN" altLang="en-US" sz="100" dirty="0">
                <a:solidFill>
                  <a:srgbClr val="222325"/>
                </a:solidFill>
                <a:latin typeface="Calibri"/>
                <a:ea typeface="宋体"/>
              </a:rPr>
              <a:t>试卷下载：</a:t>
            </a:r>
            <a:r>
              <a:rPr lang="en-US" altLang="zh-CN" sz="100" dirty="0">
                <a:solidFill>
                  <a:srgbClr val="222325"/>
                </a:solidFill>
                <a:latin typeface="Calibri"/>
                <a:ea typeface="宋体"/>
              </a:rPr>
              <a:t>www.1ppt.com/shiti/  </a:t>
            </a:r>
          </a:p>
          <a:p>
            <a:r>
              <a:rPr lang="zh-CN" altLang="en-US" sz="100" dirty="0">
                <a:solidFill>
                  <a:srgbClr val="222325"/>
                </a:solidFill>
                <a:latin typeface="Calibri"/>
                <a:ea typeface="宋体"/>
              </a:rPr>
              <a:t>教案下载：</a:t>
            </a:r>
            <a:r>
              <a:rPr lang="en-US" altLang="zh-CN" sz="100" dirty="0">
                <a:solidFill>
                  <a:srgbClr val="222325"/>
                </a:solidFill>
                <a:latin typeface="Calibri"/>
                <a:ea typeface="宋体"/>
              </a:rPr>
              <a:t>www.1ppt.com/jiaoan/        </a:t>
            </a:r>
          </a:p>
          <a:p>
            <a:r>
              <a:rPr lang="zh-CN" altLang="en-US" sz="100" dirty="0">
                <a:solidFill>
                  <a:srgbClr val="222325"/>
                </a:solidFill>
                <a:latin typeface="Calibri"/>
                <a:ea typeface="宋体"/>
              </a:rPr>
              <a:t>字体下载：</a:t>
            </a:r>
            <a:r>
              <a:rPr lang="en-US" altLang="zh-CN" sz="100" dirty="0">
                <a:solidFill>
                  <a:srgbClr val="222325"/>
                </a:solidFill>
                <a:latin typeface="Calibri"/>
                <a:ea typeface="宋体"/>
              </a:rPr>
              <a:t>www.1ppt.com/ziti/</a:t>
            </a:r>
          </a:p>
          <a:p>
            <a:r>
              <a:rPr lang="en-US" altLang="zh-CN" sz="100" dirty="0">
                <a:solidFill>
                  <a:srgbClr val="222325"/>
                </a:solidFill>
                <a:latin typeface="Calibri"/>
                <a:ea typeface="宋体"/>
              </a:rPr>
              <a:t> </a:t>
            </a:r>
            <a:endParaRPr lang="zh-CN" altLang="en-US" sz="100" dirty="0">
              <a:solidFill>
                <a:srgbClr val="222325"/>
              </a:solidFill>
              <a:latin typeface="Calibri"/>
              <a:ea typeface="宋体"/>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58979D9-E8A7-4020-9F53-DCBB73454201}" type="datetimeFigureOut">
              <a:rPr lang="zh-CN" altLang="en-US" smtClean="0"/>
              <a:t>2022/11/3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8979D9-E8A7-4020-9F53-DCBB73454201}" type="datetimeFigureOut">
              <a:rPr lang="zh-CN" altLang="en-US" smtClean="0"/>
              <a:t>2022/11/3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58979D9-E8A7-4020-9F53-DCBB73454201}" type="datetimeFigureOut">
              <a:rPr lang="zh-CN" altLang="en-US" smtClean="0"/>
              <a:t>2022/11/3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02D614-3122-4AE3-B731-49486E3899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00000">
              <a:srgbClr val="2E3B4B"/>
            </a:gs>
            <a:gs pos="0">
              <a:srgbClr val="222325"/>
            </a:gs>
          </a:gsLst>
          <a:lin ang="108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979D9-E8A7-4020-9F53-DCBB73454201}" type="datetimeFigureOut">
              <a:rPr lang="zh-CN" altLang="en-US" smtClean="0"/>
              <a:t>2022/11/3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2D614-3122-4AE3-B731-49486E3899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9445" y="957964"/>
            <a:ext cx="8174423" cy="2851903"/>
          </a:xfrm>
          <a:prstGeom prst="rect">
            <a:avLst/>
          </a:prstGeom>
          <a:gradFill>
            <a:gsLst>
              <a:gs pos="0">
                <a:srgbClr val="B88240">
                  <a:alpha val="54000"/>
                </a:srgbClr>
              </a:gs>
              <a:gs pos="85000">
                <a:srgbClr val="E8620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t>
            </a:r>
            <a:endParaRPr lang="zh-CN" altLang="en-US" dirty="0"/>
          </a:p>
        </p:txBody>
      </p:sp>
      <p:sp>
        <p:nvSpPr>
          <p:cNvPr id="9" name="文本框 8"/>
          <p:cNvSpPr txBox="1"/>
          <p:nvPr/>
        </p:nvSpPr>
        <p:spPr>
          <a:xfrm>
            <a:off x="390166" y="1585787"/>
            <a:ext cx="5980430" cy="1200329"/>
          </a:xfrm>
          <a:prstGeom prst="rect">
            <a:avLst/>
          </a:prstGeom>
          <a:noFill/>
        </p:spPr>
        <p:txBody>
          <a:bodyPr wrap="square" rtlCol="0">
            <a:spAutoFit/>
          </a:bodyPr>
          <a:lstStyle/>
          <a:p>
            <a:pPr algn="l"/>
            <a:r>
              <a:rPr lang="en-US" altLang="zh-CN" sz="7200" dirty="0">
                <a:solidFill>
                  <a:schemeClr val="bg1"/>
                </a:solidFill>
                <a:latin typeface="Source Han Sans CN" panose="020B0600000000000000" charset="-122"/>
                <a:ea typeface="Source Han Sans CN" panose="020B0600000000000000" charset="-122"/>
                <a:sym typeface="+mn-ea"/>
              </a:rPr>
              <a:t>PORTFOLIO</a:t>
            </a:r>
            <a:endParaRPr lang="zh-CN" altLang="en-US" sz="7200" dirty="0">
              <a:solidFill>
                <a:schemeClr val="bg1"/>
              </a:solidFill>
              <a:effectLst>
                <a:outerShdw blurRad="38100" dist="38100" dir="2700000" algn="tl">
                  <a:srgbClr val="000000">
                    <a:alpha val="43137"/>
                  </a:srgbClr>
                </a:outerShdw>
              </a:effectLst>
              <a:latin typeface="Source Han Sans CN" panose="020B0600000000000000" charset="-122"/>
              <a:ea typeface="Source Han Sans CN" panose="020B0600000000000000" charset="-122"/>
              <a:sym typeface="+mn-ea"/>
            </a:endParaRPr>
          </a:p>
        </p:txBody>
      </p:sp>
      <p:sp>
        <p:nvSpPr>
          <p:cNvPr id="37" name="文本框 36"/>
          <p:cNvSpPr txBox="1"/>
          <p:nvPr/>
        </p:nvSpPr>
        <p:spPr>
          <a:xfrm>
            <a:off x="6794744" y="5163207"/>
            <a:ext cx="1655143" cy="337185"/>
          </a:xfrm>
          <a:prstGeom prst="rect">
            <a:avLst/>
          </a:prstGeom>
          <a:noFill/>
        </p:spPr>
        <p:txBody>
          <a:bodyPr wrap="square" rtlCol="0">
            <a:spAutoFit/>
          </a:bodyPr>
          <a:lstStyle/>
          <a:p>
            <a:pPr algn="ctr"/>
            <a:r>
              <a:rPr lang="en-US" altLang="zh-CN" sz="1600" spc="300" dirty="0">
                <a:solidFill>
                  <a:schemeClr val="bg1"/>
                </a:solidFill>
                <a:latin typeface="Source Han Sans CN Regular" panose="020B0600000000000000" charset="-122"/>
                <a:ea typeface="Source Han Sans CN Regular" panose="020B0600000000000000" charset="-122"/>
                <a:cs typeface="+mn-ea"/>
                <a:sym typeface="+mn-lt"/>
              </a:rPr>
              <a:t>2022</a:t>
            </a:r>
            <a:endParaRPr lang="zh-CN" altLang="en-US" sz="1600" spc="300" dirty="0">
              <a:solidFill>
                <a:schemeClr val="bg1"/>
              </a:solidFill>
              <a:latin typeface="Source Han Sans CN Regular" panose="020B0600000000000000" charset="-122"/>
              <a:ea typeface="Source Han Sans CN Regular" panose="020B0600000000000000" charset="-122"/>
              <a:cs typeface="+mn-ea"/>
              <a:sym typeface="+mn-lt"/>
            </a:endParaRPr>
          </a:p>
        </p:txBody>
      </p:sp>
      <p:sp>
        <p:nvSpPr>
          <p:cNvPr id="7" name="文本框 6">
            <a:extLst>
              <a:ext uri="{FF2B5EF4-FFF2-40B4-BE49-F238E27FC236}">
                <a16:creationId xmlns:a16="http://schemas.microsoft.com/office/drawing/2014/main" id="{DAB7FA12-D5E1-F0BC-BF50-96996635B132}"/>
              </a:ext>
            </a:extLst>
          </p:cNvPr>
          <p:cNvSpPr txBox="1"/>
          <p:nvPr/>
        </p:nvSpPr>
        <p:spPr>
          <a:xfrm>
            <a:off x="5819439" y="4793875"/>
            <a:ext cx="6094428" cy="369332"/>
          </a:xfrm>
          <a:prstGeom prst="rect">
            <a:avLst/>
          </a:prstGeom>
          <a:noFill/>
        </p:spPr>
        <p:txBody>
          <a:bodyPr wrap="square">
            <a:spAutoFit/>
          </a:bodyPr>
          <a:lstStyle/>
          <a:p>
            <a:pPr algn="ctr"/>
            <a:r>
              <a:rPr lang="en-US" altLang="zh-CN" sz="1800" spc="300" dirty="0">
                <a:solidFill>
                  <a:schemeClr val="bg1"/>
                </a:solidFill>
                <a:latin typeface="Source Han Sans CN Regular" panose="020B0600000000000000" charset="-122"/>
                <a:ea typeface="Source Han Sans CN Regular" panose="020B0600000000000000" charset="-122"/>
                <a:cs typeface="+mn-ea"/>
                <a:sym typeface="+mn-lt"/>
              </a:rPr>
              <a:t>The Work of </a:t>
            </a:r>
            <a:r>
              <a:rPr lang="en-US" altLang="zh-CN" sz="1800" spc="300" dirty="0" err="1">
                <a:solidFill>
                  <a:schemeClr val="bg1"/>
                </a:solidFill>
                <a:latin typeface="Source Han Sans CN Regular" panose="020B0600000000000000" charset="-122"/>
                <a:ea typeface="Source Han Sans CN Regular" panose="020B0600000000000000" charset="-122"/>
                <a:cs typeface="+mn-ea"/>
                <a:sym typeface="+mn-lt"/>
              </a:rPr>
              <a:t>Haoyi</a:t>
            </a:r>
            <a:r>
              <a:rPr lang="en-US" altLang="zh-CN" sz="1800" spc="300" dirty="0">
                <a:solidFill>
                  <a:schemeClr val="bg1"/>
                </a:solidFill>
                <a:latin typeface="Source Han Sans CN Regular" panose="020B0600000000000000" charset="-122"/>
                <a:ea typeface="Source Han Sans CN Regular" panose="020B0600000000000000" charset="-122"/>
                <a:cs typeface="+mn-ea"/>
                <a:sym typeface="+mn-lt"/>
              </a:rPr>
              <a:t> Xu</a:t>
            </a:r>
            <a:endParaRPr lang="zh-CN" altLang="en-US" sz="1800" spc="300" dirty="0">
              <a:solidFill>
                <a:schemeClr val="bg1"/>
              </a:solidFill>
              <a:latin typeface="Source Han Sans CN Regular" panose="020B0600000000000000" charset="-122"/>
              <a:ea typeface="Source Han Sans CN Regular" panose="020B0600000000000000" charset="-122"/>
              <a:cs typeface="+mn-ea"/>
              <a:sym typeface="+mn-lt"/>
            </a:endParaRPr>
          </a:p>
        </p:txBody>
      </p:sp>
      <p:sp>
        <p:nvSpPr>
          <p:cNvPr id="11" name="文本框 10">
            <a:extLst>
              <a:ext uri="{FF2B5EF4-FFF2-40B4-BE49-F238E27FC236}">
                <a16:creationId xmlns:a16="http://schemas.microsoft.com/office/drawing/2014/main" id="{E25F37EA-FD39-D92B-4531-7A6E03664F11}"/>
              </a:ext>
            </a:extLst>
          </p:cNvPr>
          <p:cNvSpPr txBox="1"/>
          <p:nvPr/>
        </p:nvSpPr>
        <p:spPr>
          <a:xfrm>
            <a:off x="2772225" y="2928659"/>
            <a:ext cx="6094428" cy="369332"/>
          </a:xfrm>
          <a:prstGeom prst="rect">
            <a:avLst/>
          </a:prstGeom>
          <a:noFill/>
        </p:spPr>
        <p:txBody>
          <a:bodyPr wrap="square">
            <a:spAutoFit/>
          </a:bodyPr>
          <a:lstStyle/>
          <a:p>
            <a:pPr algn="ctr"/>
            <a:r>
              <a:rPr lang="en-US" altLang="zh-CN" spc="300" dirty="0">
                <a:solidFill>
                  <a:schemeClr val="bg1"/>
                </a:solidFill>
                <a:latin typeface="Source Han Sans CN Regular" panose="020B0600000000000000" charset="-122"/>
                <a:ea typeface="Source Han Sans CN Regular" panose="020B0600000000000000" charset="-122"/>
                <a:cs typeface="+mn-ea"/>
                <a:sym typeface="+mn-lt"/>
              </a:rPr>
              <a:t>——t</a:t>
            </a:r>
            <a:r>
              <a:rPr lang="en-US" altLang="zh-CN" sz="1800" spc="300" dirty="0">
                <a:solidFill>
                  <a:schemeClr val="bg1"/>
                </a:solidFill>
                <a:latin typeface="Source Han Sans CN Regular" panose="020B0600000000000000" charset="-122"/>
                <a:ea typeface="Source Han Sans CN Regular" panose="020B0600000000000000" charset="-122"/>
                <a:cs typeface="+mn-ea"/>
                <a:sym typeface="+mn-lt"/>
              </a:rPr>
              <a:t>echnology </a:t>
            </a:r>
            <a:r>
              <a:rPr lang="en-US" altLang="zh-CN" spc="300" dirty="0">
                <a:solidFill>
                  <a:schemeClr val="bg1"/>
                </a:solidFill>
                <a:latin typeface="Source Han Sans CN Regular" panose="020B0600000000000000" charset="-122"/>
                <a:ea typeface="Source Han Sans CN Regular" panose="020B0600000000000000" charset="-122"/>
                <a:cs typeface="+mn-ea"/>
                <a:sym typeface="+mn-lt"/>
              </a:rPr>
              <a:t>focused</a:t>
            </a:r>
            <a:endParaRPr lang="zh-CN" altLang="en-US" sz="1800" spc="300" dirty="0">
              <a:solidFill>
                <a:schemeClr val="bg1"/>
              </a:solidFill>
              <a:latin typeface="Source Han Sans CN Regular" panose="020B0600000000000000" charset="-122"/>
              <a:ea typeface="Source Han Sans CN Regular" panose="020B0600000000000000" charset="-122"/>
              <a:cs typeface="+mn-ea"/>
              <a:sym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198206" y="319903"/>
            <a:ext cx="5588966"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Disenchanted——Overview</a:t>
            </a:r>
          </a:p>
        </p:txBody>
      </p:sp>
      <p:sp>
        <p:nvSpPr>
          <p:cNvPr id="3" name="文本框 2">
            <a:extLst>
              <a:ext uri="{FF2B5EF4-FFF2-40B4-BE49-F238E27FC236}">
                <a16:creationId xmlns:a16="http://schemas.microsoft.com/office/drawing/2014/main" id="{E8FD0BFB-A0EE-D7E0-8BF3-4A8EDBDC5C28}"/>
              </a:ext>
            </a:extLst>
          </p:cNvPr>
          <p:cNvSpPr txBox="1"/>
          <p:nvPr/>
        </p:nvSpPr>
        <p:spPr>
          <a:xfrm>
            <a:off x="9292790" y="118318"/>
            <a:ext cx="2899210" cy="2031325"/>
          </a:xfrm>
          <a:prstGeom prst="rect">
            <a:avLst/>
          </a:prstGeom>
          <a:noFill/>
        </p:spPr>
        <p:txBody>
          <a:bodyPr wrap="square">
            <a:spAutoFit/>
          </a:bodyPr>
          <a:lstStyle/>
          <a:p>
            <a:r>
              <a:rPr lang="zh-CN" altLang="en-US" dirty="0">
                <a:solidFill>
                  <a:schemeClr val="accent4">
                    <a:lumMod val="20000"/>
                    <a:lumOff val="80000"/>
                  </a:schemeClr>
                </a:solidFill>
              </a:rPr>
              <a:t>Before this, my games were all made with unity engine, and this game was made by myself with the unreal engine, which is also an exploration of a new engine.</a:t>
            </a:r>
          </a:p>
        </p:txBody>
      </p:sp>
      <p:sp>
        <p:nvSpPr>
          <p:cNvPr id="5" name="文本框 4">
            <a:extLst>
              <a:ext uri="{FF2B5EF4-FFF2-40B4-BE49-F238E27FC236}">
                <a16:creationId xmlns:a16="http://schemas.microsoft.com/office/drawing/2014/main" id="{A460BED3-DF99-2A33-B104-3A978433B7F6}"/>
              </a:ext>
            </a:extLst>
          </p:cNvPr>
          <p:cNvSpPr txBox="1"/>
          <p:nvPr/>
        </p:nvSpPr>
        <p:spPr>
          <a:xfrm>
            <a:off x="1077556" y="4708357"/>
            <a:ext cx="9822730" cy="1938992"/>
          </a:xfrm>
          <a:prstGeom prst="rect">
            <a:avLst/>
          </a:prstGeom>
          <a:noFill/>
        </p:spPr>
        <p:txBody>
          <a:bodyPr wrap="square">
            <a:spAutoFit/>
          </a:bodyPr>
          <a:lstStyle/>
          <a:p>
            <a:r>
              <a:rPr lang="en-US" altLang="zh-CN" sz="2400" b="1" dirty="0">
                <a:solidFill>
                  <a:schemeClr val="bg1"/>
                </a:solidFill>
              </a:rPr>
              <a:t>	</a:t>
            </a:r>
            <a:r>
              <a:rPr lang="zh-CN" altLang="en-US" sz="2400" b="1" dirty="0">
                <a:solidFill>
                  <a:schemeClr val="bg1"/>
                </a:solidFill>
              </a:rPr>
              <a:t>The name of the game comes from a song by my favorite band, My Chemical Romance. In the game, players can switch between the swordsman and the magician, so as to use their respective skills to solve the corresponding level, destroy the enemy, and finally rescue the </a:t>
            </a:r>
            <a:r>
              <a:rPr lang="en-US" altLang="zh-CN" sz="2400" b="1" dirty="0">
                <a:solidFill>
                  <a:schemeClr val="bg1"/>
                </a:solidFill>
              </a:rPr>
              <a:t>baby</a:t>
            </a:r>
            <a:r>
              <a:rPr lang="zh-CN" altLang="en-US" sz="2400" b="1" dirty="0">
                <a:solidFill>
                  <a:schemeClr val="bg1"/>
                </a:solidFill>
              </a:rPr>
              <a:t> dinosaur in the dungeon to win the game.</a:t>
            </a:r>
          </a:p>
        </p:txBody>
      </p:sp>
      <p:pic>
        <p:nvPicPr>
          <p:cNvPr id="7" name="图片 6">
            <a:extLst>
              <a:ext uri="{FF2B5EF4-FFF2-40B4-BE49-F238E27FC236}">
                <a16:creationId xmlns:a16="http://schemas.microsoft.com/office/drawing/2014/main" id="{FE0FEF82-C4E6-7C4C-433B-30E5B10BD2CD}"/>
              </a:ext>
            </a:extLst>
          </p:cNvPr>
          <p:cNvPicPr>
            <a:picLocks noChangeAspect="1"/>
          </p:cNvPicPr>
          <p:nvPr/>
        </p:nvPicPr>
        <p:blipFill>
          <a:blip r:embed="rId2"/>
          <a:stretch>
            <a:fillRect/>
          </a:stretch>
        </p:blipFill>
        <p:spPr>
          <a:xfrm>
            <a:off x="1891815" y="1316710"/>
            <a:ext cx="7400975" cy="3260612"/>
          </a:xfrm>
          <a:prstGeom prst="rect">
            <a:avLst/>
          </a:prstGeom>
        </p:spPr>
      </p:pic>
    </p:spTree>
    <p:extLst>
      <p:ext uri="{BB962C8B-B14F-4D97-AF65-F5344CB8AC3E}">
        <p14:creationId xmlns:p14="http://schemas.microsoft.com/office/powerpoint/2010/main" val="3686084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198206" y="319903"/>
            <a:ext cx="5831468"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Disenchanted——Characters</a:t>
            </a:r>
          </a:p>
        </p:txBody>
      </p:sp>
      <p:sp>
        <p:nvSpPr>
          <p:cNvPr id="4" name="文本框 3">
            <a:extLst>
              <a:ext uri="{FF2B5EF4-FFF2-40B4-BE49-F238E27FC236}">
                <a16:creationId xmlns:a16="http://schemas.microsoft.com/office/drawing/2014/main" id="{8BCB58A8-DDFD-01DD-2DF6-72BA6D9F98CE}"/>
              </a:ext>
            </a:extLst>
          </p:cNvPr>
          <p:cNvSpPr txBox="1"/>
          <p:nvPr/>
        </p:nvSpPr>
        <p:spPr>
          <a:xfrm>
            <a:off x="2740741" y="1370684"/>
            <a:ext cx="3355259" cy="2308324"/>
          </a:xfrm>
          <a:prstGeom prst="rect">
            <a:avLst/>
          </a:prstGeom>
          <a:noFill/>
        </p:spPr>
        <p:txBody>
          <a:bodyPr wrap="square">
            <a:spAutoFit/>
          </a:bodyPr>
          <a:lstStyle/>
          <a:p>
            <a:r>
              <a:rPr lang="en-US" altLang="zh-CN" dirty="0">
                <a:solidFill>
                  <a:schemeClr val="bg1"/>
                </a:solidFill>
              </a:rPr>
              <a:t>The </a:t>
            </a:r>
            <a:r>
              <a:rPr lang="zh-CN" altLang="en-US" dirty="0">
                <a:solidFill>
                  <a:schemeClr val="bg1"/>
                </a:solidFill>
              </a:rPr>
              <a:t>Swordmen have stronger attack power and are more suitable for facing aggressive enemies. Swordsman has the attack system of Japanese fighting games, which can </a:t>
            </a:r>
            <a:r>
              <a:rPr lang="en-US" altLang="zh-CN" dirty="0">
                <a:solidFill>
                  <a:schemeClr val="bg1"/>
                </a:solidFill>
              </a:rPr>
              <a:t>light attack</a:t>
            </a:r>
            <a:r>
              <a:rPr lang="zh-CN" altLang="en-US" dirty="0">
                <a:solidFill>
                  <a:schemeClr val="bg1"/>
                </a:solidFill>
              </a:rPr>
              <a:t>, </a:t>
            </a:r>
            <a:r>
              <a:rPr lang="en-US" altLang="zh-CN" dirty="0">
                <a:solidFill>
                  <a:schemeClr val="bg1"/>
                </a:solidFill>
              </a:rPr>
              <a:t>heavy attack</a:t>
            </a:r>
            <a:r>
              <a:rPr lang="zh-CN" altLang="en-US" dirty="0">
                <a:solidFill>
                  <a:schemeClr val="bg1"/>
                </a:solidFill>
              </a:rPr>
              <a:t>, triple </a:t>
            </a:r>
            <a:r>
              <a:rPr lang="en-US" altLang="zh-CN" dirty="0">
                <a:solidFill>
                  <a:schemeClr val="bg1"/>
                </a:solidFill>
              </a:rPr>
              <a:t>attack </a:t>
            </a:r>
            <a:r>
              <a:rPr lang="zh-CN" altLang="en-US" dirty="0">
                <a:solidFill>
                  <a:schemeClr val="bg1"/>
                </a:solidFill>
              </a:rPr>
              <a:t>, jump </a:t>
            </a:r>
            <a:r>
              <a:rPr lang="en-US" altLang="zh-CN" dirty="0">
                <a:solidFill>
                  <a:schemeClr val="bg1"/>
                </a:solidFill>
              </a:rPr>
              <a:t>attack </a:t>
            </a:r>
            <a:r>
              <a:rPr lang="zh-CN" altLang="en-US" dirty="0">
                <a:solidFill>
                  <a:schemeClr val="bg1"/>
                </a:solidFill>
              </a:rPr>
              <a:t>and defend.</a:t>
            </a:r>
          </a:p>
        </p:txBody>
      </p:sp>
      <p:pic>
        <p:nvPicPr>
          <p:cNvPr id="6" name="图片 5">
            <a:extLst>
              <a:ext uri="{FF2B5EF4-FFF2-40B4-BE49-F238E27FC236}">
                <a16:creationId xmlns:a16="http://schemas.microsoft.com/office/drawing/2014/main" id="{78B2DAFB-44F2-541F-B605-AD8CC465CCD1}"/>
              </a:ext>
            </a:extLst>
          </p:cNvPr>
          <p:cNvPicPr>
            <a:picLocks noChangeAspect="1"/>
          </p:cNvPicPr>
          <p:nvPr/>
        </p:nvPicPr>
        <p:blipFill>
          <a:blip r:embed="rId2"/>
          <a:stretch>
            <a:fillRect/>
          </a:stretch>
        </p:blipFill>
        <p:spPr>
          <a:xfrm>
            <a:off x="406783" y="1119909"/>
            <a:ext cx="2186207" cy="3094100"/>
          </a:xfrm>
          <a:prstGeom prst="rect">
            <a:avLst/>
          </a:prstGeom>
        </p:spPr>
      </p:pic>
      <p:pic>
        <p:nvPicPr>
          <p:cNvPr id="10" name="图片 9">
            <a:extLst>
              <a:ext uri="{FF2B5EF4-FFF2-40B4-BE49-F238E27FC236}">
                <a16:creationId xmlns:a16="http://schemas.microsoft.com/office/drawing/2014/main" id="{EE8C96A4-2B6F-4859-31DA-862AE2D1D7F4}"/>
              </a:ext>
            </a:extLst>
          </p:cNvPr>
          <p:cNvPicPr>
            <a:picLocks noChangeAspect="1"/>
          </p:cNvPicPr>
          <p:nvPr/>
        </p:nvPicPr>
        <p:blipFill>
          <a:blip r:embed="rId3"/>
          <a:stretch>
            <a:fillRect/>
          </a:stretch>
        </p:blipFill>
        <p:spPr>
          <a:xfrm>
            <a:off x="200834" y="4483359"/>
            <a:ext cx="5895166" cy="2169827"/>
          </a:xfrm>
          <a:prstGeom prst="rect">
            <a:avLst/>
          </a:prstGeom>
        </p:spPr>
      </p:pic>
      <p:pic>
        <p:nvPicPr>
          <p:cNvPr id="12" name="图片 11">
            <a:extLst>
              <a:ext uri="{FF2B5EF4-FFF2-40B4-BE49-F238E27FC236}">
                <a16:creationId xmlns:a16="http://schemas.microsoft.com/office/drawing/2014/main" id="{52FF0B61-1F92-0007-44D0-537D0F9772E8}"/>
              </a:ext>
            </a:extLst>
          </p:cNvPr>
          <p:cNvPicPr>
            <a:picLocks noChangeAspect="1"/>
          </p:cNvPicPr>
          <p:nvPr/>
        </p:nvPicPr>
        <p:blipFill>
          <a:blip r:embed="rId4"/>
          <a:stretch>
            <a:fillRect/>
          </a:stretch>
        </p:blipFill>
        <p:spPr>
          <a:xfrm>
            <a:off x="6518589" y="1119909"/>
            <a:ext cx="3162055" cy="2487483"/>
          </a:xfrm>
          <a:prstGeom prst="rect">
            <a:avLst/>
          </a:prstGeom>
        </p:spPr>
      </p:pic>
      <p:cxnSp>
        <p:nvCxnSpPr>
          <p:cNvPr id="13" name="直接连接符 12">
            <a:extLst>
              <a:ext uri="{FF2B5EF4-FFF2-40B4-BE49-F238E27FC236}">
                <a16:creationId xmlns:a16="http://schemas.microsoft.com/office/drawing/2014/main" id="{1713FDD0-F9C5-371C-98AF-9A6E908774B6}"/>
              </a:ext>
            </a:extLst>
          </p:cNvPr>
          <p:cNvCxnSpPr>
            <a:cxnSpLocks/>
          </p:cNvCxnSpPr>
          <p:nvPr/>
        </p:nvCxnSpPr>
        <p:spPr>
          <a:xfrm>
            <a:off x="6391373" y="1119909"/>
            <a:ext cx="0" cy="5418188"/>
          </a:xfrm>
          <a:prstGeom prst="line">
            <a:avLst/>
          </a:prstGeom>
          <a:ln/>
        </p:spPr>
        <p:style>
          <a:lnRef idx="1">
            <a:schemeClr val="accent4"/>
          </a:lnRef>
          <a:fillRef idx="0">
            <a:schemeClr val="accent4"/>
          </a:fillRef>
          <a:effectRef idx="0">
            <a:schemeClr val="accent4"/>
          </a:effectRef>
          <a:fontRef idx="minor">
            <a:schemeClr val="tx1"/>
          </a:fontRef>
        </p:style>
      </p:cxnSp>
      <p:sp>
        <p:nvSpPr>
          <p:cNvPr id="18" name="文本框 17">
            <a:extLst>
              <a:ext uri="{FF2B5EF4-FFF2-40B4-BE49-F238E27FC236}">
                <a16:creationId xmlns:a16="http://schemas.microsoft.com/office/drawing/2014/main" id="{06DCA81C-BA7C-ED30-C9E6-EE70B81DC07F}"/>
              </a:ext>
            </a:extLst>
          </p:cNvPr>
          <p:cNvSpPr txBox="1"/>
          <p:nvPr/>
        </p:nvSpPr>
        <p:spPr>
          <a:xfrm>
            <a:off x="9894382" y="958799"/>
            <a:ext cx="1973953" cy="2840203"/>
          </a:xfrm>
          <a:prstGeom prst="rect">
            <a:avLst/>
          </a:prstGeom>
          <a:noFill/>
        </p:spPr>
        <p:txBody>
          <a:bodyPr wrap="square">
            <a:spAutoFit/>
          </a:bodyPr>
          <a:lstStyle/>
          <a:p>
            <a:r>
              <a:rPr lang="zh-CN" altLang="en-US" dirty="0">
                <a:solidFill>
                  <a:schemeClr val="bg1"/>
                </a:solidFill>
              </a:rPr>
              <a:t>The magician can restore health and launch fireballs by consuming mana, which is more suitable for using fireballs to solve puzzles or drain the enemy's blood.</a:t>
            </a:r>
          </a:p>
        </p:txBody>
      </p:sp>
      <p:pic>
        <p:nvPicPr>
          <p:cNvPr id="20" name="图片 19">
            <a:extLst>
              <a:ext uri="{FF2B5EF4-FFF2-40B4-BE49-F238E27FC236}">
                <a16:creationId xmlns:a16="http://schemas.microsoft.com/office/drawing/2014/main" id="{6E4CD992-EABD-4C01-9453-6A1D58AD069E}"/>
              </a:ext>
            </a:extLst>
          </p:cNvPr>
          <p:cNvPicPr>
            <a:picLocks noChangeAspect="1"/>
          </p:cNvPicPr>
          <p:nvPr/>
        </p:nvPicPr>
        <p:blipFill>
          <a:blip r:embed="rId5"/>
          <a:stretch>
            <a:fillRect/>
          </a:stretch>
        </p:blipFill>
        <p:spPr>
          <a:xfrm>
            <a:off x="6518589" y="4029193"/>
            <a:ext cx="5547039" cy="2392032"/>
          </a:xfrm>
          <a:prstGeom prst="rect">
            <a:avLst/>
          </a:prstGeom>
        </p:spPr>
      </p:pic>
    </p:spTree>
    <p:extLst>
      <p:ext uri="{BB962C8B-B14F-4D97-AF65-F5344CB8AC3E}">
        <p14:creationId xmlns:p14="http://schemas.microsoft.com/office/powerpoint/2010/main" val="1672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198206" y="319903"/>
            <a:ext cx="5088060"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Disenchanted——Details</a:t>
            </a:r>
          </a:p>
        </p:txBody>
      </p:sp>
      <p:sp>
        <p:nvSpPr>
          <p:cNvPr id="4" name="文本框 3">
            <a:extLst>
              <a:ext uri="{FF2B5EF4-FFF2-40B4-BE49-F238E27FC236}">
                <a16:creationId xmlns:a16="http://schemas.microsoft.com/office/drawing/2014/main" id="{BEBD8DF3-9417-9A41-A52C-4FAC50946824}"/>
              </a:ext>
            </a:extLst>
          </p:cNvPr>
          <p:cNvSpPr txBox="1"/>
          <p:nvPr/>
        </p:nvSpPr>
        <p:spPr>
          <a:xfrm>
            <a:off x="487006" y="1138384"/>
            <a:ext cx="5313622" cy="1200329"/>
          </a:xfrm>
          <a:prstGeom prst="rect">
            <a:avLst/>
          </a:prstGeom>
          <a:noFill/>
        </p:spPr>
        <p:txBody>
          <a:bodyPr wrap="square">
            <a:spAutoFit/>
          </a:bodyPr>
          <a:lstStyle/>
          <a:p>
            <a:r>
              <a:rPr lang="zh-CN" altLang="en-US" dirty="0">
                <a:solidFill>
                  <a:schemeClr val="bg1"/>
                </a:solidFill>
              </a:rPr>
              <a:t>At the same time, the game has a relatively complete hud interface, which displays the player‘s health, mana, current experience value and skill cooldown, as well as the task </a:t>
            </a:r>
            <a:r>
              <a:rPr lang="en-US" altLang="zh-CN" dirty="0">
                <a:solidFill>
                  <a:schemeClr val="bg1"/>
                </a:solidFill>
              </a:rPr>
              <a:t>to be completed.</a:t>
            </a:r>
            <a:endParaRPr lang="zh-CN" altLang="en-US" dirty="0">
              <a:solidFill>
                <a:schemeClr val="bg1"/>
              </a:solidFill>
            </a:endParaRPr>
          </a:p>
        </p:txBody>
      </p:sp>
      <p:cxnSp>
        <p:nvCxnSpPr>
          <p:cNvPr id="5" name="直接连接符 4">
            <a:extLst>
              <a:ext uri="{FF2B5EF4-FFF2-40B4-BE49-F238E27FC236}">
                <a16:creationId xmlns:a16="http://schemas.microsoft.com/office/drawing/2014/main" id="{A45CA8C0-227E-5C71-A3DE-2B8916E57A5C}"/>
              </a:ext>
            </a:extLst>
          </p:cNvPr>
          <p:cNvCxnSpPr>
            <a:cxnSpLocks/>
          </p:cNvCxnSpPr>
          <p:nvPr/>
        </p:nvCxnSpPr>
        <p:spPr>
          <a:xfrm>
            <a:off x="5618375" y="1138384"/>
            <a:ext cx="0" cy="5418188"/>
          </a:xfrm>
          <a:prstGeom prst="line">
            <a:avLst/>
          </a:prstGeom>
          <a:ln/>
        </p:spPr>
        <p:style>
          <a:lnRef idx="1">
            <a:schemeClr val="accent4"/>
          </a:lnRef>
          <a:fillRef idx="0">
            <a:schemeClr val="accent4"/>
          </a:fillRef>
          <a:effectRef idx="0">
            <a:schemeClr val="accent4"/>
          </a:effectRef>
          <a:fontRef idx="minor">
            <a:schemeClr val="tx1"/>
          </a:fontRef>
        </p:style>
      </p:cxnSp>
      <p:sp>
        <p:nvSpPr>
          <p:cNvPr id="7" name="文本框 6">
            <a:extLst>
              <a:ext uri="{FF2B5EF4-FFF2-40B4-BE49-F238E27FC236}">
                <a16:creationId xmlns:a16="http://schemas.microsoft.com/office/drawing/2014/main" id="{0B5D3AE6-2829-CAF7-8195-14DC369E036F}"/>
              </a:ext>
            </a:extLst>
          </p:cNvPr>
          <p:cNvSpPr txBox="1"/>
          <p:nvPr/>
        </p:nvSpPr>
        <p:spPr>
          <a:xfrm>
            <a:off x="5875256" y="1044984"/>
            <a:ext cx="6011944" cy="934643"/>
          </a:xfrm>
          <a:prstGeom prst="rect">
            <a:avLst/>
          </a:prstGeom>
          <a:noFill/>
        </p:spPr>
        <p:txBody>
          <a:bodyPr wrap="square">
            <a:spAutoFit/>
          </a:bodyPr>
          <a:lstStyle/>
          <a:p>
            <a:r>
              <a:rPr lang="zh-CN" altLang="en-US" dirty="0">
                <a:solidFill>
                  <a:schemeClr val="bg1"/>
                </a:solidFill>
              </a:rPr>
              <a:t>The game also has a mission system. Players will receive different missions by defeating enemies or reaching designated places.</a:t>
            </a:r>
          </a:p>
        </p:txBody>
      </p:sp>
      <p:cxnSp>
        <p:nvCxnSpPr>
          <p:cNvPr id="10" name="直接连接符 9">
            <a:extLst>
              <a:ext uri="{FF2B5EF4-FFF2-40B4-BE49-F238E27FC236}">
                <a16:creationId xmlns:a16="http://schemas.microsoft.com/office/drawing/2014/main" id="{3B0F159F-FD12-14B0-963B-452EDC05D135}"/>
              </a:ext>
            </a:extLst>
          </p:cNvPr>
          <p:cNvCxnSpPr>
            <a:cxnSpLocks/>
          </p:cNvCxnSpPr>
          <p:nvPr/>
        </p:nvCxnSpPr>
        <p:spPr>
          <a:xfrm flipH="1">
            <a:off x="5800628" y="3610466"/>
            <a:ext cx="6086572" cy="0"/>
          </a:xfrm>
          <a:prstGeom prst="line">
            <a:avLst/>
          </a:prstGeom>
          <a:ln/>
        </p:spPr>
        <p:style>
          <a:lnRef idx="1">
            <a:schemeClr val="accent4"/>
          </a:lnRef>
          <a:fillRef idx="0">
            <a:schemeClr val="accent4"/>
          </a:fillRef>
          <a:effectRef idx="0">
            <a:schemeClr val="accent4"/>
          </a:effectRef>
          <a:fontRef idx="minor">
            <a:schemeClr val="tx1"/>
          </a:fontRef>
        </p:style>
      </p:cxnSp>
      <p:sp>
        <p:nvSpPr>
          <p:cNvPr id="14" name="文本框 13">
            <a:extLst>
              <a:ext uri="{FF2B5EF4-FFF2-40B4-BE49-F238E27FC236}">
                <a16:creationId xmlns:a16="http://schemas.microsoft.com/office/drawing/2014/main" id="{EED07D99-D87D-9D6E-1148-72A44F63850F}"/>
              </a:ext>
            </a:extLst>
          </p:cNvPr>
          <p:cNvSpPr txBox="1"/>
          <p:nvPr/>
        </p:nvSpPr>
        <p:spPr>
          <a:xfrm>
            <a:off x="5698504" y="3969552"/>
            <a:ext cx="6094428" cy="923330"/>
          </a:xfrm>
          <a:prstGeom prst="rect">
            <a:avLst/>
          </a:prstGeom>
          <a:noFill/>
        </p:spPr>
        <p:txBody>
          <a:bodyPr wrap="square">
            <a:spAutoFit/>
          </a:bodyPr>
          <a:lstStyle/>
          <a:p>
            <a:r>
              <a:rPr lang="zh-CN" altLang="en-US" dirty="0">
                <a:solidFill>
                  <a:schemeClr val="bg1"/>
                </a:solidFill>
              </a:rPr>
              <a:t>The swordsman and the sword are connected by a socket, and more interactive actions of the swordsman are realized through the blended tree.</a:t>
            </a:r>
          </a:p>
        </p:txBody>
      </p:sp>
      <p:pic>
        <p:nvPicPr>
          <p:cNvPr id="16" name="图片 15">
            <a:extLst>
              <a:ext uri="{FF2B5EF4-FFF2-40B4-BE49-F238E27FC236}">
                <a16:creationId xmlns:a16="http://schemas.microsoft.com/office/drawing/2014/main" id="{8819929D-40E3-EF88-F6A9-0AEAD59143C1}"/>
              </a:ext>
            </a:extLst>
          </p:cNvPr>
          <p:cNvPicPr>
            <a:picLocks noChangeAspect="1"/>
          </p:cNvPicPr>
          <p:nvPr/>
        </p:nvPicPr>
        <p:blipFill>
          <a:blip r:embed="rId2"/>
          <a:stretch>
            <a:fillRect/>
          </a:stretch>
        </p:blipFill>
        <p:spPr>
          <a:xfrm>
            <a:off x="782281" y="2572419"/>
            <a:ext cx="4154078" cy="2346381"/>
          </a:xfrm>
          <a:prstGeom prst="rect">
            <a:avLst/>
          </a:prstGeom>
        </p:spPr>
      </p:pic>
      <p:pic>
        <p:nvPicPr>
          <p:cNvPr id="18" name="图片 17">
            <a:extLst>
              <a:ext uri="{FF2B5EF4-FFF2-40B4-BE49-F238E27FC236}">
                <a16:creationId xmlns:a16="http://schemas.microsoft.com/office/drawing/2014/main" id="{C78C3B99-5752-BBE7-2DBB-95252A41AEBE}"/>
              </a:ext>
            </a:extLst>
          </p:cNvPr>
          <p:cNvPicPr>
            <a:picLocks noChangeAspect="1"/>
          </p:cNvPicPr>
          <p:nvPr/>
        </p:nvPicPr>
        <p:blipFill>
          <a:blip r:embed="rId3"/>
          <a:stretch>
            <a:fillRect/>
          </a:stretch>
        </p:blipFill>
        <p:spPr>
          <a:xfrm>
            <a:off x="615325" y="5244223"/>
            <a:ext cx="4487990" cy="1177030"/>
          </a:xfrm>
          <a:prstGeom prst="rect">
            <a:avLst/>
          </a:prstGeom>
        </p:spPr>
      </p:pic>
      <p:pic>
        <p:nvPicPr>
          <p:cNvPr id="20" name="图片 19">
            <a:extLst>
              <a:ext uri="{FF2B5EF4-FFF2-40B4-BE49-F238E27FC236}">
                <a16:creationId xmlns:a16="http://schemas.microsoft.com/office/drawing/2014/main" id="{163F2D98-4FBC-471B-F9E8-6D242C4D8C5F}"/>
              </a:ext>
            </a:extLst>
          </p:cNvPr>
          <p:cNvPicPr>
            <a:picLocks noChangeAspect="1"/>
          </p:cNvPicPr>
          <p:nvPr/>
        </p:nvPicPr>
        <p:blipFill>
          <a:blip r:embed="rId4"/>
          <a:stretch>
            <a:fillRect/>
          </a:stretch>
        </p:blipFill>
        <p:spPr>
          <a:xfrm>
            <a:off x="5987539" y="2232621"/>
            <a:ext cx="695325" cy="1114425"/>
          </a:xfrm>
          <a:prstGeom prst="rect">
            <a:avLst/>
          </a:prstGeom>
        </p:spPr>
      </p:pic>
      <p:pic>
        <p:nvPicPr>
          <p:cNvPr id="22" name="图片 21">
            <a:extLst>
              <a:ext uri="{FF2B5EF4-FFF2-40B4-BE49-F238E27FC236}">
                <a16:creationId xmlns:a16="http://schemas.microsoft.com/office/drawing/2014/main" id="{F1F29398-A765-B869-F86A-572F46DAE323}"/>
              </a:ext>
            </a:extLst>
          </p:cNvPr>
          <p:cNvPicPr>
            <a:picLocks noChangeAspect="1"/>
          </p:cNvPicPr>
          <p:nvPr/>
        </p:nvPicPr>
        <p:blipFill>
          <a:blip r:embed="rId5"/>
          <a:stretch>
            <a:fillRect/>
          </a:stretch>
        </p:blipFill>
        <p:spPr>
          <a:xfrm>
            <a:off x="7052027" y="1940641"/>
            <a:ext cx="4581869" cy="1515541"/>
          </a:xfrm>
          <a:prstGeom prst="rect">
            <a:avLst/>
          </a:prstGeom>
        </p:spPr>
      </p:pic>
      <p:pic>
        <p:nvPicPr>
          <p:cNvPr id="24" name="图片 23">
            <a:extLst>
              <a:ext uri="{FF2B5EF4-FFF2-40B4-BE49-F238E27FC236}">
                <a16:creationId xmlns:a16="http://schemas.microsoft.com/office/drawing/2014/main" id="{76AF0968-1C61-CA26-3362-2C946A00A16A}"/>
              </a:ext>
            </a:extLst>
          </p:cNvPr>
          <p:cNvPicPr>
            <a:picLocks noChangeAspect="1"/>
          </p:cNvPicPr>
          <p:nvPr/>
        </p:nvPicPr>
        <p:blipFill>
          <a:blip r:embed="rId6"/>
          <a:stretch>
            <a:fillRect/>
          </a:stretch>
        </p:blipFill>
        <p:spPr>
          <a:xfrm>
            <a:off x="5875256" y="5072351"/>
            <a:ext cx="3362325" cy="485775"/>
          </a:xfrm>
          <a:prstGeom prst="rect">
            <a:avLst/>
          </a:prstGeom>
        </p:spPr>
      </p:pic>
      <p:pic>
        <p:nvPicPr>
          <p:cNvPr id="26" name="图片 25">
            <a:extLst>
              <a:ext uri="{FF2B5EF4-FFF2-40B4-BE49-F238E27FC236}">
                <a16:creationId xmlns:a16="http://schemas.microsoft.com/office/drawing/2014/main" id="{01CA2F5B-C4B2-F6D3-555B-B5C4E1592FAD}"/>
              </a:ext>
            </a:extLst>
          </p:cNvPr>
          <p:cNvPicPr>
            <a:picLocks noChangeAspect="1"/>
          </p:cNvPicPr>
          <p:nvPr/>
        </p:nvPicPr>
        <p:blipFill>
          <a:blip r:embed="rId7"/>
          <a:stretch>
            <a:fillRect/>
          </a:stretch>
        </p:blipFill>
        <p:spPr>
          <a:xfrm>
            <a:off x="9384283" y="4642953"/>
            <a:ext cx="2665529" cy="2026683"/>
          </a:xfrm>
          <a:prstGeom prst="rect">
            <a:avLst/>
          </a:prstGeom>
        </p:spPr>
      </p:pic>
    </p:spTree>
    <p:extLst>
      <p:ext uri="{BB962C8B-B14F-4D97-AF65-F5344CB8AC3E}">
        <p14:creationId xmlns:p14="http://schemas.microsoft.com/office/powerpoint/2010/main" val="172848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202110" y="416030"/>
            <a:ext cx="2588260" cy="2214880"/>
          </a:xfrm>
          <a:prstGeom prst="rect">
            <a:avLst/>
          </a:prstGeom>
          <a:noFill/>
        </p:spPr>
        <p:txBody>
          <a:bodyPr wrap="square" rtlCol="0">
            <a:spAutoFit/>
          </a:bodyPr>
          <a:lstStyle/>
          <a:p>
            <a:pPr algn="l"/>
            <a:r>
              <a:rPr lang="en-US" altLang="zh-CN" sz="13800" b="1" dirty="0">
                <a:solidFill>
                  <a:schemeClr val="bg1"/>
                </a:solidFill>
                <a:effectLst/>
                <a:latin typeface="Source Han Sans CN Bold" panose="020B0600000000000000" charset="-122"/>
                <a:ea typeface="Source Han Sans CN Bold" panose="020B0600000000000000" charset="-122"/>
              </a:rPr>
              <a:t>02</a:t>
            </a:r>
          </a:p>
        </p:txBody>
      </p:sp>
      <p:sp>
        <p:nvSpPr>
          <p:cNvPr id="8" name="文本框 7"/>
          <p:cNvSpPr txBox="1"/>
          <p:nvPr/>
        </p:nvSpPr>
        <p:spPr>
          <a:xfrm>
            <a:off x="-1964501" y="2767280"/>
            <a:ext cx="8506702" cy="1323439"/>
          </a:xfrm>
          <a:prstGeom prst="rect">
            <a:avLst/>
          </a:prstGeom>
          <a:noFill/>
        </p:spPr>
        <p:txBody>
          <a:bodyPr wrap="square" rtlCol="0">
            <a:spAutoFit/>
          </a:bodyPr>
          <a:lstStyle/>
          <a:p>
            <a:pPr algn="ctr"/>
            <a:r>
              <a:rPr lang="en-US" altLang="zh-CN" sz="4000" dirty="0">
                <a:solidFill>
                  <a:schemeClr val="bg1"/>
                </a:solidFill>
                <a:latin typeface="字魂59号-创粗黑" panose="00000500000000000000" pitchFamily="2" charset="-122"/>
                <a:ea typeface="字魂59号-创粗黑" panose="00000500000000000000" pitchFamily="2" charset="-122"/>
              </a:rPr>
              <a:t>Shader Effects</a:t>
            </a:r>
            <a:endParaRPr lang="zh-CN" altLang="en-US" sz="4000" dirty="0">
              <a:solidFill>
                <a:schemeClr val="bg1"/>
              </a:solidFill>
              <a:latin typeface="字魂59号-创粗黑" panose="00000500000000000000" pitchFamily="2" charset="-122"/>
              <a:ea typeface="字魂59号-创粗黑" panose="00000500000000000000" pitchFamily="2" charset="-122"/>
            </a:endParaRPr>
          </a:p>
          <a:p>
            <a:pPr algn="ctr"/>
            <a:endParaRPr lang="zh-CN" altLang="en-US" sz="4000" dirty="0">
              <a:solidFill>
                <a:schemeClr val="bg1"/>
              </a:solidFill>
              <a:latin typeface="Source Han Sans CN Regular" panose="020B0600000000000000" charset="-122"/>
              <a:ea typeface="Source Han Sans CN Regular" panose="020B0600000000000000" charset="-122"/>
            </a:endParaRPr>
          </a:p>
        </p:txBody>
      </p:sp>
      <p:sp>
        <p:nvSpPr>
          <p:cNvPr id="10" name="矩形 9"/>
          <p:cNvSpPr/>
          <p:nvPr/>
        </p:nvSpPr>
        <p:spPr>
          <a:xfrm>
            <a:off x="307359" y="416030"/>
            <a:ext cx="736600" cy="73660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233AA60-C78E-F707-E35C-72F5AEAD373C}"/>
              </a:ext>
            </a:extLst>
          </p:cNvPr>
          <p:cNvSpPr txBox="1"/>
          <p:nvPr/>
        </p:nvSpPr>
        <p:spPr>
          <a:xfrm>
            <a:off x="4999262" y="4537829"/>
            <a:ext cx="6458737" cy="1631216"/>
          </a:xfrm>
          <a:prstGeom prst="rect">
            <a:avLst/>
          </a:prstGeom>
          <a:noFill/>
        </p:spPr>
        <p:txBody>
          <a:bodyPr wrap="square">
            <a:spAutoFit/>
          </a:bodyPr>
          <a:lstStyle/>
          <a:p>
            <a:r>
              <a:rPr lang="en-US" altLang="zh-CN" sz="2000" dirty="0">
                <a:solidFill>
                  <a:schemeClr val="accent4">
                    <a:lumMod val="40000"/>
                    <a:lumOff val="60000"/>
                  </a:schemeClr>
                </a:solidFill>
              </a:rPr>
              <a:t>In addition to making games, I'm also very interested in computer graphics. In the process of learning, I have put the relevant knowledge into practice. Here will show some graphic effects I made using shader lab in unity engine.</a:t>
            </a:r>
            <a:endParaRPr lang="zh-CN" altLang="en-US" sz="2000" dirty="0">
              <a:solidFill>
                <a:schemeClr val="accent4">
                  <a:lumMod val="40000"/>
                  <a:lumOff val="60000"/>
                </a:schemeClr>
              </a:solidFill>
            </a:endParaRPr>
          </a:p>
        </p:txBody>
      </p:sp>
      <p:pic>
        <p:nvPicPr>
          <p:cNvPr id="4" name="图片 3">
            <a:extLst>
              <a:ext uri="{FF2B5EF4-FFF2-40B4-BE49-F238E27FC236}">
                <a16:creationId xmlns:a16="http://schemas.microsoft.com/office/drawing/2014/main" id="{437123E0-D11D-E6C7-B122-C53517103C8E}"/>
              </a:ext>
            </a:extLst>
          </p:cNvPr>
          <p:cNvPicPr>
            <a:picLocks noChangeAspect="1"/>
          </p:cNvPicPr>
          <p:nvPr/>
        </p:nvPicPr>
        <p:blipFill>
          <a:blip r:embed="rId2"/>
          <a:stretch>
            <a:fillRect/>
          </a:stretch>
        </p:blipFill>
        <p:spPr>
          <a:xfrm>
            <a:off x="7099917" y="923827"/>
            <a:ext cx="2246731" cy="2806044"/>
          </a:xfrm>
          <a:prstGeom prst="rect">
            <a:avLst/>
          </a:prstGeom>
        </p:spPr>
      </p:pic>
    </p:spTree>
    <p:extLst>
      <p:ext uri="{BB962C8B-B14F-4D97-AF65-F5344CB8AC3E}">
        <p14:creationId xmlns:p14="http://schemas.microsoft.com/office/powerpoint/2010/main" val="214916883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4631" y="1306958"/>
            <a:ext cx="5531767" cy="2293896"/>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4" name="矩形 3"/>
          <p:cNvSpPr/>
          <p:nvPr/>
        </p:nvSpPr>
        <p:spPr>
          <a:xfrm>
            <a:off x="666115" y="489585"/>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377315" y="489585"/>
            <a:ext cx="4424609"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Non-Euclidean Cubes</a:t>
            </a:r>
          </a:p>
        </p:txBody>
      </p:sp>
      <p:sp>
        <p:nvSpPr>
          <p:cNvPr id="3" name="文本框 2">
            <a:extLst>
              <a:ext uri="{FF2B5EF4-FFF2-40B4-BE49-F238E27FC236}">
                <a16:creationId xmlns:a16="http://schemas.microsoft.com/office/drawing/2014/main" id="{5F4F7FE4-0D21-24BA-199F-63DF7F95C2FF}"/>
              </a:ext>
            </a:extLst>
          </p:cNvPr>
          <p:cNvSpPr txBox="1"/>
          <p:nvPr/>
        </p:nvSpPr>
        <p:spPr>
          <a:xfrm>
            <a:off x="461123" y="1439033"/>
            <a:ext cx="4831386" cy="2293896"/>
          </a:xfrm>
          <a:prstGeom prst="rect">
            <a:avLst/>
          </a:prstGeom>
          <a:noFill/>
        </p:spPr>
        <p:txBody>
          <a:bodyPr wrap="square">
            <a:spAutoFit/>
          </a:bodyPr>
          <a:lstStyle/>
          <a:p>
            <a:r>
              <a:rPr lang="zh-CN" altLang="en-US" dirty="0">
                <a:solidFill>
                  <a:schemeClr val="bg1"/>
                </a:solidFill>
              </a:rPr>
              <a:t>When I play moncage, I can‘t help but start thinking about how to </a:t>
            </a:r>
            <a:r>
              <a:rPr lang="en-US" altLang="zh-CN" dirty="0">
                <a:solidFill>
                  <a:schemeClr val="bg1"/>
                </a:solidFill>
              </a:rPr>
              <a:t>achieve the same effect </a:t>
            </a:r>
            <a:r>
              <a:rPr lang="zh-CN" altLang="en-US" dirty="0">
                <a:solidFill>
                  <a:schemeClr val="bg1"/>
                </a:solidFill>
              </a:rPr>
              <a:t>inside </a:t>
            </a:r>
            <a:r>
              <a:rPr lang="en-US" altLang="zh-CN" dirty="0">
                <a:solidFill>
                  <a:schemeClr val="bg1"/>
                </a:solidFill>
              </a:rPr>
              <a:t>—— </a:t>
            </a:r>
            <a:r>
              <a:rPr lang="zh-CN" altLang="en-US" dirty="0">
                <a:solidFill>
                  <a:schemeClr val="bg1"/>
                </a:solidFill>
              </a:rPr>
              <a:t>n</a:t>
            </a:r>
            <a:r>
              <a:rPr lang="en-US" altLang="zh-CN" dirty="0">
                <a:solidFill>
                  <a:schemeClr val="bg1"/>
                </a:solidFill>
              </a:rPr>
              <a:t>on-Euclidean cubes.</a:t>
            </a:r>
          </a:p>
          <a:p>
            <a:r>
              <a:rPr lang="zh-CN" altLang="en-US" dirty="0">
                <a:solidFill>
                  <a:schemeClr val="bg1"/>
                </a:solidFill>
              </a:rPr>
              <a:t>Non-euclidean cubes refer to different scenes when the player looks at the same square from different sides of the scene</a:t>
            </a:r>
            <a:r>
              <a:rPr lang="en-US" altLang="zh-CN" dirty="0">
                <a:solidFill>
                  <a:schemeClr val="bg1"/>
                </a:solidFill>
              </a:rPr>
              <a:t>, they see </a:t>
            </a:r>
            <a:r>
              <a:rPr lang="zh-CN" altLang="en-US" dirty="0">
                <a:solidFill>
                  <a:schemeClr val="bg1"/>
                </a:solidFill>
              </a:rPr>
              <a:t>different scenes.</a:t>
            </a:r>
          </a:p>
          <a:p>
            <a:endParaRPr lang="zh-CN" altLang="en-US" dirty="0">
              <a:solidFill>
                <a:schemeClr val="bg1"/>
              </a:solidFill>
            </a:endParaRPr>
          </a:p>
        </p:txBody>
      </p:sp>
      <p:pic>
        <p:nvPicPr>
          <p:cNvPr id="7" name="图片 6">
            <a:extLst>
              <a:ext uri="{FF2B5EF4-FFF2-40B4-BE49-F238E27FC236}">
                <a16:creationId xmlns:a16="http://schemas.microsoft.com/office/drawing/2014/main" id="{CA7A52B8-6188-E5BA-1F63-7B05E6376ECB}"/>
              </a:ext>
            </a:extLst>
          </p:cNvPr>
          <p:cNvPicPr>
            <a:picLocks noChangeAspect="1"/>
          </p:cNvPicPr>
          <p:nvPr/>
        </p:nvPicPr>
        <p:blipFill>
          <a:blip r:embed="rId2"/>
          <a:stretch>
            <a:fillRect/>
          </a:stretch>
        </p:blipFill>
        <p:spPr>
          <a:xfrm>
            <a:off x="209468" y="4272019"/>
            <a:ext cx="2590964" cy="2423264"/>
          </a:xfrm>
          <a:prstGeom prst="rect">
            <a:avLst/>
          </a:prstGeom>
        </p:spPr>
      </p:pic>
      <p:pic>
        <p:nvPicPr>
          <p:cNvPr id="11" name="图片 10">
            <a:extLst>
              <a:ext uri="{FF2B5EF4-FFF2-40B4-BE49-F238E27FC236}">
                <a16:creationId xmlns:a16="http://schemas.microsoft.com/office/drawing/2014/main" id="{08D51F05-127B-8397-03BB-0E70E5C955D2}"/>
              </a:ext>
            </a:extLst>
          </p:cNvPr>
          <p:cNvPicPr>
            <a:picLocks noChangeAspect="1"/>
          </p:cNvPicPr>
          <p:nvPr/>
        </p:nvPicPr>
        <p:blipFill>
          <a:blip r:embed="rId3"/>
          <a:stretch>
            <a:fillRect/>
          </a:stretch>
        </p:blipFill>
        <p:spPr>
          <a:xfrm>
            <a:off x="3154949" y="4293125"/>
            <a:ext cx="2882591" cy="2402158"/>
          </a:xfrm>
          <a:prstGeom prst="rect">
            <a:avLst/>
          </a:prstGeom>
        </p:spPr>
      </p:pic>
      <p:sp>
        <p:nvSpPr>
          <p:cNvPr id="13" name="文本框 12">
            <a:extLst>
              <a:ext uri="{FF2B5EF4-FFF2-40B4-BE49-F238E27FC236}">
                <a16:creationId xmlns:a16="http://schemas.microsoft.com/office/drawing/2014/main" id="{5544DFE3-974F-D87C-060C-018D66654C26}"/>
              </a:ext>
            </a:extLst>
          </p:cNvPr>
          <p:cNvSpPr txBox="1"/>
          <p:nvPr/>
        </p:nvSpPr>
        <p:spPr>
          <a:xfrm>
            <a:off x="6283584" y="2031628"/>
            <a:ext cx="5613042" cy="2031325"/>
          </a:xfrm>
          <a:prstGeom prst="rect">
            <a:avLst/>
          </a:prstGeom>
          <a:noFill/>
        </p:spPr>
        <p:txBody>
          <a:bodyPr wrap="square">
            <a:spAutoFit/>
          </a:bodyPr>
          <a:lstStyle/>
          <a:p>
            <a:r>
              <a:rPr lang="zh-CN" altLang="en-US" dirty="0">
                <a:solidFill>
                  <a:schemeClr val="bg1"/>
                </a:solidFill>
              </a:rPr>
              <a:t>After the follow-up study of graphics and the unity engine, I thought of two ways to implement it. The first is to use the rederertexture to connect different scenes to different planes, and the second is to use the stencil test in the shader to set different stencil buffers on different sides of the block. In the scenario below, the latter is used here.</a:t>
            </a:r>
          </a:p>
        </p:txBody>
      </p:sp>
      <p:sp>
        <p:nvSpPr>
          <p:cNvPr id="15" name="矩形 14">
            <a:extLst>
              <a:ext uri="{FF2B5EF4-FFF2-40B4-BE49-F238E27FC236}">
                <a16:creationId xmlns:a16="http://schemas.microsoft.com/office/drawing/2014/main" id="{7E162209-3951-A758-50FA-1A0DC4A6D153}"/>
              </a:ext>
            </a:extLst>
          </p:cNvPr>
          <p:cNvSpPr/>
          <p:nvPr/>
        </p:nvSpPr>
        <p:spPr>
          <a:xfrm>
            <a:off x="6199110" y="329939"/>
            <a:ext cx="5838919" cy="3733014"/>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pic>
        <p:nvPicPr>
          <p:cNvPr id="17" name="图片 16">
            <a:extLst>
              <a:ext uri="{FF2B5EF4-FFF2-40B4-BE49-F238E27FC236}">
                <a16:creationId xmlns:a16="http://schemas.microsoft.com/office/drawing/2014/main" id="{F7F5706E-FF45-3459-8FA8-05241B9BDAF2}"/>
              </a:ext>
            </a:extLst>
          </p:cNvPr>
          <p:cNvPicPr>
            <a:picLocks noChangeAspect="1"/>
          </p:cNvPicPr>
          <p:nvPr/>
        </p:nvPicPr>
        <p:blipFill>
          <a:blip r:embed="rId4"/>
          <a:stretch>
            <a:fillRect/>
          </a:stretch>
        </p:blipFill>
        <p:spPr>
          <a:xfrm>
            <a:off x="6428622" y="4293125"/>
            <a:ext cx="2773529" cy="2423263"/>
          </a:xfrm>
          <a:prstGeom prst="rect">
            <a:avLst/>
          </a:prstGeom>
        </p:spPr>
      </p:pic>
      <p:pic>
        <p:nvPicPr>
          <p:cNvPr id="19" name="图片 18">
            <a:extLst>
              <a:ext uri="{FF2B5EF4-FFF2-40B4-BE49-F238E27FC236}">
                <a16:creationId xmlns:a16="http://schemas.microsoft.com/office/drawing/2014/main" id="{7F8FE4AD-9C2B-7ED5-70AC-483D100E227A}"/>
              </a:ext>
            </a:extLst>
          </p:cNvPr>
          <p:cNvPicPr>
            <a:picLocks noChangeAspect="1"/>
          </p:cNvPicPr>
          <p:nvPr/>
        </p:nvPicPr>
        <p:blipFill>
          <a:blip r:embed="rId5"/>
          <a:stretch>
            <a:fillRect/>
          </a:stretch>
        </p:blipFill>
        <p:spPr>
          <a:xfrm>
            <a:off x="9593233" y="4314230"/>
            <a:ext cx="2521274" cy="2402158"/>
          </a:xfrm>
          <a:prstGeom prst="rect">
            <a:avLst/>
          </a:prstGeom>
        </p:spPr>
      </p:pic>
      <p:pic>
        <p:nvPicPr>
          <p:cNvPr id="26" name="图片 25">
            <a:extLst>
              <a:ext uri="{FF2B5EF4-FFF2-40B4-BE49-F238E27FC236}">
                <a16:creationId xmlns:a16="http://schemas.microsoft.com/office/drawing/2014/main" id="{10DD8CF0-7686-0E14-2005-ACCBED1713E8}"/>
              </a:ext>
            </a:extLst>
          </p:cNvPr>
          <p:cNvPicPr>
            <a:picLocks noChangeAspect="1"/>
          </p:cNvPicPr>
          <p:nvPr/>
        </p:nvPicPr>
        <p:blipFill>
          <a:blip r:embed="rId6"/>
          <a:stretch>
            <a:fillRect/>
          </a:stretch>
        </p:blipFill>
        <p:spPr>
          <a:xfrm>
            <a:off x="6428622" y="592567"/>
            <a:ext cx="2009775" cy="1323975"/>
          </a:xfrm>
          <a:prstGeom prst="rect">
            <a:avLst/>
          </a:prstGeom>
        </p:spPr>
      </p:pic>
      <p:pic>
        <p:nvPicPr>
          <p:cNvPr id="28" name="图片 27">
            <a:extLst>
              <a:ext uri="{FF2B5EF4-FFF2-40B4-BE49-F238E27FC236}">
                <a16:creationId xmlns:a16="http://schemas.microsoft.com/office/drawing/2014/main" id="{691F727B-CEAE-8614-D718-6500CB6E741D}"/>
              </a:ext>
            </a:extLst>
          </p:cNvPr>
          <p:cNvPicPr>
            <a:picLocks noChangeAspect="1"/>
          </p:cNvPicPr>
          <p:nvPr/>
        </p:nvPicPr>
        <p:blipFill>
          <a:blip r:embed="rId7"/>
          <a:stretch>
            <a:fillRect/>
          </a:stretch>
        </p:blipFill>
        <p:spPr>
          <a:xfrm>
            <a:off x="9847897" y="525891"/>
            <a:ext cx="1933575" cy="1457325"/>
          </a:xfrm>
          <a:prstGeom prst="rect">
            <a:avLst/>
          </a:prstGeom>
        </p:spPr>
      </p:pic>
      <p:sp>
        <p:nvSpPr>
          <p:cNvPr id="29" name="文本框 28">
            <a:extLst>
              <a:ext uri="{FF2B5EF4-FFF2-40B4-BE49-F238E27FC236}">
                <a16:creationId xmlns:a16="http://schemas.microsoft.com/office/drawing/2014/main" id="{AB40DF8B-11A7-AE9F-34FD-A2DCA67E96CE}"/>
              </a:ext>
            </a:extLst>
          </p:cNvPr>
          <p:cNvSpPr txBox="1"/>
          <p:nvPr/>
        </p:nvSpPr>
        <p:spPr>
          <a:xfrm>
            <a:off x="7815386" y="489585"/>
            <a:ext cx="914400" cy="369332"/>
          </a:xfrm>
          <a:prstGeom prst="rect">
            <a:avLst/>
          </a:prstGeom>
          <a:noFill/>
        </p:spPr>
        <p:txBody>
          <a:bodyPr wrap="square" rtlCol="0">
            <a:spAutoFit/>
          </a:bodyPr>
          <a:lstStyle/>
          <a:p>
            <a:r>
              <a:rPr lang="en-US" altLang="zh-CN" dirty="0">
                <a:solidFill>
                  <a:schemeClr val="accent2"/>
                </a:solidFill>
              </a:rPr>
              <a:t>mask</a:t>
            </a:r>
            <a:endParaRPr lang="zh-CN" altLang="en-US" dirty="0">
              <a:solidFill>
                <a:schemeClr val="accent2"/>
              </a:solidFill>
            </a:endParaRPr>
          </a:p>
        </p:txBody>
      </p:sp>
      <p:sp>
        <p:nvSpPr>
          <p:cNvPr id="31" name="文本框 30">
            <a:extLst>
              <a:ext uri="{FF2B5EF4-FFF2-40B4-BE49-F238E27FC236}">
                <a16:creationId xmlns:a16="http://schemas.microsoft.com/office/drawing/2014/main" id="{3813E3A2-42BF-5E2D-0D33-E299DA4CD9ED}"/>
              </a:ext>
            </a:extLst>
          </p:cNvPr>
          <p:cNvSpPr txBox="1"/>
          <p:nvPr/>
        </p:nvSpPr>
        <p:spPr>
          <a:xfrm>
            <a:off x="11108636" y="437424"/>
            <a:ext cx="914400" cy="369332"/>
          </a:xfrm>
          <a:prstGeom prst="rect">
            <a:avLst/>
          </a:prstGeom>
          <a:noFill/>
        </p:spPr>
        <p:txBody>
          <a:bodyPr wrap="square" rtlCol="0">
            <a:spAutoFit/>
          </a:bodyPr>
          <a:lstStyle/>
          <a:p>
            <a:r>
              <a:rPr lang="en-US" altLang="zh-CN" dirty="0">
                <a:solidFill>
                  <a:schemeClr val="accent2"/>
                </a:solidFill>
              </a:rPr>
              <a:t>object</a:t>
            </a:r>
            <a:endParaRPr lang="zh-CN" altLang="en-US" dirty="0">
              <a:solidFill>
                <a:schemeClr val="accent2"/>
              </a:solidFill>
            </a:endParaRPr>
          </a:p>
        </p:txBody>
      </p:sp>
    </p:spTree>
    <p:extLst>
      <p:ext uri="{BB962C8B-B14F-4D97-AF65-F5344CB8AC3E}">
        <p14:creationId xmlns:p14="http://schemas.microsoft.com/office/powerpoint/2010/main" val="2884650274"/>
      </p:ext>
    </p:extLst>
  </p:cSld>
  <p:clrMapOvr>
    <a:masterClrMapping/>
  </p:clrMapOvr>
  <p:transition>
    <p:check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6170" y="1297104"/>
            <a:ext cx="5104501" cy="5424718"/>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4" name="矩形 3"/>
          <p:cNvSpPr/>
          <p:nvPr/>
        </p:nvSpPr>
        <p:spPr>
          <a:xfrm>
            <a:off x="666115" y="489585"/>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377315" y="489585"/>
            <a:ext cx="3427926"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Interactive Grass</a:t>
            </a:r>
          </a:p>
        </p:txBody>
      </p:sp>
      <p:sp>
        <p:nvSpPr>
          <p:cNvPr id="3" name="文本框 2">
            <a:extLst>
              <a:ext uri="{FF2B5EF4-FFF2-40B4-BE49-F238E27FC236}">
                <a16:creationId xmlns:a16="http://schemas.microsoft.com/office/drawing/2014/main" id="{5F4F7FE4-0D21-24BA-199F-63DF7F95C2FF}"/>
              </a:ext>
            </a:extLst>
          </p:cNvPr>
          <p:cNvSpPr txBox="1"/>
          <p:nvPr/>
        </p:nvSpPr>
        <p:spPr>
          <a:xfrm>
            <a:off x="300030" y="1541881"/>
            <a:ext cx="4831386" cy="1754326"/>
          </a:xfrm>
          <a:prstGeom prst="rect">
            <a:avLst/>
          </a:prstGeom>
          <a:noFill/>
        </p:spPr>
        <p:txBody>
          <a:bodyPr wrap="square">
            <a:spAutoFit/>
          </a:bodyPr>
          <a:lstStyle/>
          <a:p>
            <a:r>
              <a:rPr lang="en-US" altLang="zh-CN" dirty="0">
                <a:solidFill>
                  <a:schemeClr val="bg1"/>
                </a:solidFill>
              </a:rPr>
              <a:t>The game above - Animal Farm led me to explore interactive grass making. Here I use shaders to make grass that has shadows as well as has the ability to move in the wind and interact with our player (using particle system and renderer texture).</a:t>
            </a:r>
            <a:endParaRPr lang="zh-CN" altLang="en-US" dirty="0">
              <a:solidFill>
                <a:schemeClr val="bg1"/>
              </a:solidFill>
            </a:endParaRPr>
          </a:p>
        </p:txBody>
      </p:sp>
      <p:sp>
        <p:nvSpPr>
          <p:cNvPr id="15" name="矩形 14">
            <a:extLst>
              <a:ext uri="{FF2B5EF4-FFF2-40B4-BE49-F238E27FC236}">
                <a16:creationId xmlns:a16="http://schemas.microsoft.com/office/drawing/2014/main" id="{7E162209-3951-A758-50FA-1A0DC4A6D153}"/>
              </a:ext>
            </a:extLst>
          </p:cNvPr>
          <p:cNvSpPr/>
          <p:nvPr/>
        </p:nvSpPr>
        <p:spPr>
          <a:xfrm>
            <a:off x="5449925" y="3568047"/>
            <a:ext cx="6484409" cy="3053070"/>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pic>
        <p:nvPicPr>
          <p:cNvPr id="9" name="图片 8">
            <a:extLst>
              <a:ext uri="{FF2B5EF4-FFF2-40B4-BE49-F238E27FC236}">
                <a16:creationId xmlns:a16="http://schemas.microsoft.com/office/drawing/2014/main" id="{0C582AFB-54E9-A4BC-C8F2-D165D7BCF0F8}"/>
              </a:ext>
            </a:extLst>
          </p:cNvPr>
          <p:cNvPicPr>
            <a:picLocks noChangeAspect="1"/>
          </p:cNvPicPr>
          <p:nvPr/>
        </p:nvPicPr>
        <p:blipFill>
          <a:blip r:embed="rId2"/>
          <a:stretch>
            <a:fillRect/>
          </a:stretch>
        </p:blipFill>
        <p:spPr>
          <a:xfrm>
            <a:off x="5604040" y="5075643"/>
            <a:ext cx="1613742" cy="1454266"/>
          </a:xfrm>
          <a:prstGeom prst="rect">
            <a:avLst/>
          </a:prstGeom>
        </p:spPr>
      </p:pic>
      <p:pic>
        <p:nvPicPr>
          <p:cNvPr id="12" name="图片 11">
            <a:extLst>
              <a:ext uri="{FF2B5EF4-FFF2-40B4-BE49-F238E27FC236}">
                <a16:creationId xmlns:a16="http://schemas.microsoft.com/office/drawing/2014/main" id="{2E017BA3-27AB-4693-A63E-3A10EE81AC13}"/>
              </a:ext>
            </a:extLst>
          </p:cNvPr>
          <p:cNvPicPr>
            <a:picLocks noChangeAspect="1"/>
          </p:cNvPicPr>
          <p:nvPr/>
        </p:nvPicPr>
        <p:blipFill>
          <a:blip r:embed="rId3"/>
          <a:stretch>
            <a:fillRect/>
          </a:stretch>
        </p:blipFill>
        <p:spPr>
          <a:xfrm>
            <a:off x="345424" y="3732929"/>
            <a:ext cx="4785992" cy="2798729"/>
          </a:xfrm>
          <a:prstGeom prst="rect">
            <a:avLst/>
          </a:prstGeom>
        </p:spPr>
      </p:pic>
      <p:pic>
        <p:nvPicPr>
          <p:cNvPr id="16" name="图片 15">
            <a:extLst>
              <a:ext uri="{FF2B5EF4-FFF2-40B4-BE49-F238E27FC236}">
                <a16:creationId xmlns:a16="http://schemas.microsoft.com/office/drawing/2014/main" id="{36510C88-EFA5-115B-CBEC-76A9B8435B3B}"/>
              </a:ext>
            </a:extLst>
          </p:cNvPr>
          <p:cNvPicPr>
            <a:picLocks noChangeAspect="1"/>
          </p:cNvPicPr>
          <p:nvPr/>
        </p:nvPicPr>
        <p:blipFill>
          <a:blip r:embed="rId4"/>
          <a:stretch>
            <a:fillRect/>
          </a:stretch>
        </p:blipFill>
        <p:spPr>
          <a:xfrm>
            <a:off x="5834229" y="1757794"/>
            <a:ext cx="1439699" cy="1420452"/>
          </a:xfrm>
          <a:prstGeom prst="rect">
            <a:avLst/>
          </a:prstGeom>
        </p:spPr>
      </p:pic>
      <p:sp>
        <p:nvSpPr>
          <p:cNvPr id="18" name="矩形 17">
            <a:extLst>
              <a:ext uri="{FF2B5EF4-FFF2-40B4-BE49-F238E27FC236}">
                <a16:creationId xmlns:a16="http://schemas.microsoft.com/office/drawing/2014/main" id="{9F21ED80-7888-0A71-178B-AD1DFDEA1BF7}"/>
              </a:ext>
            </a:extLst>
          </p:cNvPr>
          <p:cNvSpPr/>
          <p:nvPr/>
        </p:nvSpPr>
        <p:spPr>
          <a:xfrm>
            <a:off x="5508054" y="236883"/>
            <a:ext cx="6090848" cy="3077626"/>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21" name="文本框 20">
            <a:extLst>
              <a:ext uri="{FF2B5EF4-FFF2-40B4-BE49-F238E27FC236}">
                <a16:creationId xmlns:a16="http://schemas.microsoft.com/office/drawing/2014/main" id="{0BB94762-BE18-5BA2-9877-5DA229BD9153}"/>
              </a:ext>
            </a:extLst>
          </p:cNvPr>
          <p:cNvSpPr txBox="1"/>
          <p:nvPr/>
        </p:nvSpPr>
        <p:spPr>
          <a:xfrm>
            <a:off x="5604040" y="304919"/>
            <a:ext cx="4086940" cy="369332"/>
          </a:xfrm>
          <a:prstGeom prst="rect">
            <a:avLst/>
          </a:prstGeom>
          <a:noFill/>
        </p:spPr>
        <p:txBody>
          <a:bodyPr wrap="square">
            <a:spAutoFit/>
          </a:bodyPr>
          <a:lstStyle/>
          <a:p>
            <a:r>
              <a:rPr lang="en-US" altLang="zh-CN" b="1" i="0" dirty="0">
                <a:solidFill>
                  <a:schemeClr val="bg1"/>
                </a:solidFill>
                <a:effectLst/>
                <a:latin typeface="Open Sans" panose="020B0606030504020204" pitchFamily="34" charset="0"/>
              </a:rPr>
              <a:t>Geometry Shader &amp; Tessellation</a:t>
            </a:r>
            <a:endParaRPr lang="zh-CN" altLang="en-US" dirty="0">
              <a:solidFill>
                <a:schemeClr val="bg1"/>
              </a:solidFill>
            </a:endParaRPr>
          </a:p>
        </p:txBody>
      </p:sp>
      <p:sp>
        <p:nvSpPr>
          <p:cNvPr id="23" name="文本框 22">
            <a:extLst>
              <a:ext uri="{FF2B5EF4-FFF2-40B4-BE49-F238E27FC236}">
                <a16:creationId xmlns:a16="http://schemas.microsoft.com/office/drawing/2014/main" id="{7E68082D-7F98-2BDF-1538-6B104305A020}"/>
              </a:ext>
            </a:extLst>
          </p:cNvPr>
          <p:cNvSpPr txBox="1"/>
          <p:nvPr/>
        </p:nvSpPr>
        <p:spPr>
          <a:xfrm>
            <a:off x="5499747" y="3617493"/>
            <a:ext cx="3762983" cy="369332"/>
          </a:xfrm>
          <a:prstGeom prst="rect">
            <a:avLst/>
          </a:prstGeom>
          <a:noFill/>
        </p:spPr>
        <p:txBody>
          <a:bodyPr wrap="square">
            <a:spAutoFit/>
          </a:bodyPr>
          <a:lstStyle/>
          <a:p>
            <a:r>
              <a:rPr lang="en-US" altLang="zh-CN" b="1" i="0" dirty="0">
                <a:solidFill>
                  <a:schemeClr val="bg1"/>
                </a:solidFill>
                <a:effectLst/>
                <a:latin typeface="Open Sans" panose="020B0606030504020204" pitchFamily="34" charset="0"/>
              </a:rPr>
              <a:t>Tangent Space</a:t>
            </a:r>
            <a:endParaRPr lang="zh-CN" altLang="en-US" dirty="0">
              <a:solidFill>
                <a:schemeClr val="bg1"/>
              </a:solidFill>
            </a:endParaRPr>
          </a:p>
        </p:txBody>
      </p:sp>
      <p:sp>
        <p:nvSpPr>
          <p:cNvPr id="26" name="文本框 25">
            <a:extLst>
              <a:ext uri="{FF2B5EF4-FFF2-40B4-BE49-F238E27FC236}">
                <a16:creationId xmlns:a16="http://schemas.microsoft.com/office/drawing/2014/main" id="{2218270B-85BE-4705-85A7-F943A90BD997}"/>
              </a:ext>
            </a:extLst>
          </p:cNvPr>
          <p:cNvSpPr txBox="1"/>
          <p:nvPr/>
        </p:nvSpPr>
        <p:spPr>
          <a:xfrm>
            <a:off x="7981297" y="5075643"/>
            <a:ext cx="3568642" cy="1323439"/>
          </a:xfrm>
          <a:prstGeom prst="rect">
            <a:avLst/>
          </a:prstGeom>
          <a:noFill/>
        </p:spPr>
        <p:txBody>
          <a:bodyPr wrap="square">
            <a:spAutoFit/>
          </a:bodyPr>
          <a:lstStyle/>
          <a:p>
            <a:r>
              <a:rPr lang="zh-CN" altLang="en-US" sz="1600" dirty="0">
                <a:solidFill>
                  <a:schemeClr val="bg1"/>
                </a:solidFill>
              </a:rPr>
              <a:t>After generally achieving the desired effect, I found that the generation of grass on uneven surfaces was strange. To solve this problem, I changed to use tangent space to generate grass.</a:t>
            </a:r>
          </a:p>
        </p:txBody>
      </p:sp>
      <p:pic>
        <p:nvPicPr>
          <p:cNvPr id="28" name="图片 27">
            <a:extLst>
              <a:ext uri="{FF2B5EF4-FFF2-40B4-BE49-F238E27FC236}">
                <a16:creationId xmlns:a16="http://schemas.microsoft.com/office/drawing/2014/main" id="{C2CF832E-A751-1A2C-2AFB-0F733782B2FB}"/>
              </a:ext>
            </a:extLst>
          </p:cNvPr>
          <p:cNvPicPr>
            <a:picLocks noChangeAspect="1"/>
          </p:cNvPicPr>
          <p:nvPr/>
        </p:nvPicPr>
        <p:blipFill>
          <a:blip r:embed="rId5"/>
          <a:stretch>
            <a:fillRect/>
          </a:stretch>
        </p:blipFill>
        <p:spPr>
          <a:xfrm>
            <a:off x="5508054" y="4082076"/>
            <a:ext cx="6338522" cy="740029"/>
          </a:xfrm>
          <a:prstGeom prst="rect">
            <a:avLst/>
          </a:prstGeom>
        </p:spPr>
      </p:pic>
      <p:pic>
        <p:nvPicPr>
          <p:cNvPr id="30" name="图片 29">
            <a:extLst>
              <a:ext uri="{FF2B5EF4-FFF2-40B4-BE49-F238E27FC236}">
                <a16:creationId xmlns:a16="http://schemas.microsoft.com/office/drawing/2014/main" id="{4C271B9B-2299-2389-150C-0345298C1ED5}"/>
              </a:ext>
            </a:extLst>
          </p:cNvPr>
          <p:cNvPicPr>
            <a:picLocks noChangeAspect="1"/>
          </p:cNvPicPr>
          <p:nvPr/>
        </p:nvPicPr>
        <p:blipFill>
          <a:blip r:embed="rId6"/>
          <a:stretch>
            <a:fillRect/>
          </a:stretch>
        </p:blipFill>
        <p:spPr>
          <a:xfrm>
            <a:off x="5696459" y="945772"/>
            <a:ext cx="3905250" cy="257175"/>
          </a:xfrm>
          <a:prstGeom prst="rect">
            <a:avLst/>
          </a:prstGeom>
        </p:spPr>
      </p:pic>
      <p:pic>
        <p:nvPicPr>
          <p:cNvPr id="32" name="图片 31">
            <a:extLst>
              <a:ext uri="{FF2B5EF4-FFF2-40B4-BE49-F238E27FC236}">
                <a16:creationId xmlns:a16="http://schemas.microsoft.com/office/drawing/2014/main" id="{3B602650-A56B-A305-CD1F-65D6CB971E90}"/>
              </a:ext>
            </a:extLst>
          </p:cNvPr>
          <p:cNvPicPr>
            <a:picLocks noChangeAspect="1"/>
          </p:cNvPicPr>
          <p:nvPr/>
        </p:nvPicPr>
        <p:blipFill>
          <a:blip r:embed="rId7"/>
          <a:stretch>
            <a:fillRect/>
          </a:stretch>
        </p:blipFill>
        <p:spPr>
          <a:xfrm>
            <a:off x="5696459" y="1291406"/>
            <a:ext cx="5392739" cy="222381"/>
          </a:xfrm>
          <a:prstGeom prst="rect">
            <a:avLst/>
          </a:prstGeom>
        </p:spPr>
      </p:pic>
      <p:pic>
        <p:nvPicPr>
          <p:cNvPr id="34" name="图片 33">
            <a:extLst>
              <a:ext uri="{FF2B5EF4-FFF2-40B4-BE49-F238E27FC236}">
                <a16:creationId xmlns:a16="http://schemas.microsoft.com/office/drawing/2014/main" id="{5564A1F3-0E16-8346-A8CB-302C385BD9AA}"/>
              </a:ext>
            </a:extLst>
          </p:cNvPr>
          <p:cNvPicPr>
            <a:picLocks noChangeAspect="1"/>
          </p:cNvPicPr>
          <p:nvPr/>
        </p:nvPicPr>
        <p:blipFill>
          <a:blip r:embed="rId8"/>
          <a:stretch>
            <a:fillRect/>
          </a:stretch>
        </p:blipFill>
        <p:spPr>
          <a:xfrm>
            <a:off x="5696459" y="697277"/>
            <a:ext cx="5602406" cy="196703"/>
          </a:xfrm>
          <a:prstGeom prst="rect">
            <a:avLst/>
          </a:prstGeom>
        </p:spPr>
      </p:pic>
      <p:pic>
        <p:nvPicPr>
          <p:cNvPr id="36" name="图片 35">
            <a:extLst>
              <a:ext uri="{FF2B5EF4-FFF2-40B4-BE49-F238E27FC236}">
                <a16:creationId xmlns:a16="http://schemas.microsoft.com/office/drawing/2014/main" id="{63907BD8-2954-7BA9-570D-79FE31B43365}"/>
              </a:ext>
            </a:extLst>
          </p:cNvPr>
          <p:cNvPicPr>
            <a:picLocks noChangeAspect="1"/>
          </p:cNvPicPr>
          <p:nvPr/>
        </p:nvPicPr>
        <p:blipFill>
          <a:blip r:embed="rId9"/>
          <a:stretch>
            <a:fillRect/>
          </a:stretch>
        </p:blipFill>
        <p:spPr>
          <a:xfrm>
            <a:off x="7910131" y="1716976"/>
            <a:ext cx="3397790" cy="1551291"/>
          </a:xfrm>
          <a:prstGeom prst="rect">
            <a:avLst/>
          </a:prstGeom>
        </p:spPr>
      </p:pic>
    </p:spTree>
    <p:extLst>
      <p:ext uri="{BB962C8B-B14F-4D97-AF65-F5344CB8AC3E}">
        <p14:creationId xmlns:p14="http://schemas.microsoft.com/office/powerpoint/2010/main" val="935011584"/>
      </p:ext>
    </p:extLst>
  </p:cSld>
  <p:clrMapOvr>
    <a:masterClrMapping/>
  </p:clrMapOvr>
  <p:transition>
    <p:check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4633" y="1306956"/>
            <a:ext cx="4679280" cy="5232739"/>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4" name="矩形 3"/>
          <p:cNvSpPr/>
          <p:nvPr/>
        </p:nvSpPr>
        <p:spPr>
          <a:xfrm>
            <a:off x="666115" y="489585"/>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377315" y="489585"/>
            <a:ext cx="2440283"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Toon Water</a:t>
            </a:r>
          </a:p>
        </p:txBody>
      </p:sp>
      <p:sp>
        <p:nvSpPr>
          <p:cNvPr id="3" name="文本框 2">
            <a:extLst>
              <a:ext uri="{FF2B5EF4-FFF2-40B4-BE49-F238E27FC236}">
                <a16:creationId xmlns:a16="http://schemas.microsoft.com/office/drawing/2014/main" id="{5F4F7FE4-0D21-24BA-199F-63DF7F95C2FF}"/>
              </a:ext>
            </a:extLst>
          </p:cNvPr>
          <p:cNvSpPr txBox="1"/>
          <p:nvPr/>
        </p:nvSpPr>
        <p:spPr>
          <a:xfrm>
            <a:off x="467602" y="1349577"/>
            <a:ext cx="4247208" cy="2308324"/>
          </a:xfrm>
          <a:prstGeom prst="rect">
            <a:avLst/>
          </a:prstGeom>
          <a:noFill/>
        </p:spPr>
        <p:txBody>
          <a:bodyPr wrap="square">
            <a:spAutoFit/>
          </a:bodyPr>
          <a:lstStyle/>
          <a:p>
            <a:r>
              <a:rPr lang="en-US" altLang="zh-CN" dirty="0">
                <a:solidFill>
                  <a:schemeClr val="bg1"/>
                </a:solidFill>
              </a:rPr>
              <a:t>While playing Zelda, I started to wonder about how the rendering effect inside —— cartoon rendering is done. This is how the toon water here comes from. The toon water here uses Berlin noise to create water flow disturbances as well as has the ability to show the depth of the water and generate foam effect.</a:t>
            </a:r>
            <a:endParaRPr lang="zh-CN" altLang="en-US" dirty="0">
              <a:solidFill>
                <a:schemeClr val="bg1"/>
              </a:solidFill>
            </a:endParaRPr>
          </a:p>
        </p:txBody>
      </p:sp>
      <p:sp>
        <p:nvSpPr>
          <p:cNvPr id="15" name="矩形 14">
            <a:extLst>
              <a:ext uri="{FF2B5EF4-FFF2-40B4-BE49-F238E27FC236}">
                <a16:creationId xmlns:a16="http://schemas.microsoft.com/office/drawing/2014/main" id="{7E162209-3951-A758-50FA-1A0DC4A6D153}"/>
              </a:ext>
            </a:extLst>
          </p:cNvPr>
          <p:cNvSpPr/>
          <p:nvPr/>
        </p:nvSpPr>
        <p:spPr>
          <a:xfrm>
            <a:off x="5386087" y="544245"/>
            <a:ext cx="6451280" cy="3330171"/>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pic>
        <p:nvPicPr>
          <p:cNvPr id="6" name="图片 5">
            <a:extLst>
              <a:ext uri="{FF2B5EF4-FFF2-40B4-BE49-F238E27FC236}">
                <a16:creationId xmlns:a16="http://schemas.microsoft.com/office/drawing/2014/main" id="{21E2F725-D392-4FBF-8865-B76912B30145}"/>
              </a:ext>
            </a:extLst>
          </p:cNvPr>
          <p:cNvPicPr>
            <a:picLocks noChangeAspect="1"/>
          </p:cNvPicPr>
          <p:nvPr/>
        </p:nvPicPr>
        <p:blipFill>
          <a:blip r:embed="rId2"/>
          <a:stretch>
            <a:fillRect/>
          </a:stretch>
        </p:blipFill>
        <p:spPr>
          <a:xfrm>
            <a:off x="580571" y="3866376"/>
            <a:ext cx="4134239" cy="2650478"/>
          </a:xfrm>
          <a:prstGeom prst="rect">
            <a:avLst/>
          </a:prstGeom>
        </p:spPr>
      </p:pic>
      <p:pic>
        <p:nvPicPr>
          <p:cNvPr id="9" name="图片 8">
            <a:extLst>
              <a:ext uri="{FF2B5EF4-FFF2-40B4-BE49-F238E27FC236}">
                <a16:creationId xmlns:a16="http://schemas.microsoft.com/office/drawing/2014/main" id="{67BD594B-28EB-FBE5-2DFA-138F6F2A0199}"/>
              </a:ext>
            </a:extLst>
          </p:cNvPr>
          <p:cNvPicPr>
            <a:picLocks noChangeAspect="1"/>
          </p:cNvPicPr>
          <p:nvPr/>
        </p:nvPicPr>
        <p:blipFill>
          <a:blip r:embed="rId3"/>
          <a:stretch>
            <a:fillRect/>
          </a:stretch>
        </p:blipFill>
        <p:spPr>
          <a:xfrm>
            <a:off x="5386086" y="4956489"/>
            <a:ext cx="1763075" cy="1424951"/>
          </a:xfrm>
          <a:prstGeom prst="rect">
            <a:avLst/>
          </a:prstGeom>
        </p:spPr>
      </p:pic>
      <p:pic>
        <p:nvPicPr>
          <p:cNvPr id="12" name="图片 11">
            <a:extLst>
              <a:ext uri="{FF2B5EF4-FFF2-40B4-BE49-F238E27FC236}">
                <a16:creationId xmlns:a16="http://schemas.microsoft.com/office/drawing/2014/main" id="{9C3D9EA2-BC0C-DCF2-C437-E6F3C8B968DE}"/>
              </a:ext>
            </a:extLst>
          </p:cNvPr>
          <p:cNvPicPr>
            <a:picLocks noChangeAspect="1"/>
          </p:cNvPicPr>
          <p:nvPr/>
        </p:nvPicPr>
        <p:blipFill>
          <a:blip r:embed="rId4"/>
          <a:stretch>
            <a:fillRect/>
          </a:stretch>
        </p:blipFill>
        <p:spPr>
          <a:xfrm>
            <a:off x="8349125" y="710879"/>
            <a:ext cx="1883211" cy="392877"/>
          </a:xfrm>
          <a:prstGeom prst="rect">
            <a:avLst/>
          </a:prstGeom>
        </p:spPr>
      </p:pic>
      <p:sp>
        <p:nvSpPr>
          <p:cNvPr id="14" name="矩形 13">
            <a:extLst>
              <a:ext uri="{FF2B5EF4-FFF2-40B4-BE49-F238E27FC236}">
                <a16:creationId xmlns:a16="http://schemas.microsoft.com/office/drawing/2014/main" id="{FC3F1598-245E-FEC8-033D-0AC1B4925599}"/>
              </a:ext>
            </a:extLst>
          </p:cNvPr>
          <p:cNvSpPr/>
          <p:nvPr/>
        </p:nvSpPr>
        <p:spPr>
          <a:xfrm>
            <a:off x="5259851" y="4041050"/>
            <a:ext cx="6674483" cy="2562968"/>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8" name="文本框 17">
            <a:extLst>
              <a:ext uri="{FF2B5EF4-FFF2-40B4-BE49-F238E27FC236}">
                <a16:creationId xmlns:a16="http://schemas.microsoft.com/office/drawing/2014/main" id="{2BA62889-61DB-0302-9027-CA93D1084E2F}"/>
              </a:ext>
            </a:extLst>
          </p:cNvPr>
          <p:cNvSpPr txBox="1"/>
          <p:nvPr/>
        </p:nvSpPr>
        <p:spPr>
          <a:xfrm>
            <a:off x="5431457" y="710879"/>
            <a:ext cx="6094428" cy="369332"/>
          </a:xfrm>
          <a:prstGeom prst="rect">
            <a:avLst/>
          </a:prstGeom>
          <a:noFill/>
        </p:spPr>
        <p:txBody>
          <a:bodyPr wrap="square">
            <a:spAutoFit/>
          </a:bodyPr>
          <a:lstStyle/>
          <a:p>
            <a:r>
              <a:rPr lang="en-US" altLang="zh-CN" b="1" i="0" dirty="0">
                <a:solidFill>
                  <a:schemeClr val="bg1"/>
                </a:solidFill>
                <a:effectLst/>
                <a:latin typeface="Open Sans" panose="020B0606030504020204" pitchFamily="34" charset="0"/>
              </a:rPr>
              <a:t>Depth Testing</a:t>
            </a:r>
            <a:endParaRPr lang="zh-CN" altLang="en-US" dirty="0">
              <a:solidFill>
                <a:schemeClr val="bg1"/>
              </a:solidFill>
            </a:endParaRPr>
          </a:p>
        </p:txBody>
      </p:sp>
      <p:pic>
        <p:nvPicPr>
          <p:cNvPr id="21" name="图片 20">
            <a:extLst>
              <a:ext uri="{FF2B5EF4-FFF2-40B4-BE49-F238E27FC236}">
                <a16:creationId xmlns:a16="http://schemas.microsoft.com/office/drawing/2014/main" id="{DE74C63E-11E1-0FF9-3DE4-C67BD0FFAE88}"/>
              </a:ext>
            </a:extLst>
          </p:cNvPr>
          <p:cNvPicPr>
            <a:picLocks noChangeAspect="1"/>
          </p:cNvPicPr>
          <p:nvPr/>
        </p:nvPicPr>
        <p:blipFill>
          <a:blip r:embed="rId5"/>
          <a:stretch>
            <a:fillRect/>
          </a:stretch>
        </p:blipFill>
        <p:spPr>
          <a:xfrm>
            <a:off x="5431457" y="2093851"/>
            <a:ext cx="6121904" cy="1706930"/>
          </a:xfrm>
          <a:prstGeom prst="rect">
            <a:avLst/>
          </a:prstGeom>
        </p:spPr>
      </p:pic>
      <p:sp>
        <p:nvSpPr>
          <p:cNvPr id="23" name="文本框 22">
            <a:extLst>
              <a:ext uri="{FF2B5EF4-FFF2-40B4-BE49-F238E27FC236}">
                <a16:creationId xmlns:a16="http://schemas.microsoft.com/office/drawing/2014/main" id="{7C1A02A8-85BE-FFC0-388A-68F5B4C3924E}"/>
              </a:ext>
            </a:extLst>
          </p:cNvPr>
          <p:cNvSpPr txBox="1"/>
          <p:nvPr/>
        </p:nvSpPr>
        <p:spPr>
          <a:xfrm>
            <a:off x="5386086" y="1103756"/>
            <a:ext cx="7148822" cy="923330"/>
          </a:xfrm>
          <a:prstGeom prst="rect">
            <a:avLst/>
          </a:prstGeom>
          <a:noFill/>
        </p:spPr>
        <p:txBody>
          <a:bodyPr wrap="square">
            <a:spAutoFit/>
          </a:bodyPr>
          <a:lstStyle/>
          <a:p>
            <a:r>
              <a:rPr lang="zh-CN" altLang="en-US" dirty="0">
                <a:solidFill>
                  <a:schemeClr val="bg1"/>
                </a:solidFill>
              </a:rPr>
              <a:t>By calculating the distance between the camera and the ground, combined with the depth test, the depth of the water color is calculated to show the depth of the water.</a:t>
            </a:r>
          </a:p>
        </p:txBody>
      </p:sp>
      <p:sp>
        <p:nvSpPr>
          <p:cNvPr id="24" name="文本框 23">
            <a:extLst>
              <a:ext uri="{FF2B5EF4-FFF2-40B4-BE49-F238E27FC236}">
                <a16:creationId xmlns:a16="http://schemas.microsoft.com/office/drawing/2014/main" id="{B5F65F50-6F8C-0A09-EB91-24BB3AE4D389}"/>
              </a:ext>
            </a:extLst>
          </p:cNvPr>
          <p:cNvSpPr txBox="1"/>
          <p:nvPr/>
        </p:nvSpPr>
        <p:spPr>
          <a:xfrm>
            <a:off x="5431457" y="4064595"/>
            <a:ext cx="6094428" cy="369332"/>
          </a:xfrm>
          <a:prstGeom prst="rect">
            <a:avLst/>
          </a:prstGeom>
          <a:noFill/>
        </p:spPr>
        <p:txBody>
          <a:bodyPr wrap="square">
            <a:spAutoFit/>
          </a:bodyPr>
          <a:lstStyle/>
          <a:p>
            <a:r>
              <a:rPr lang="en-US" altLang="zh-CN" b="1" i="0" dirty="0">
                <a:solidFill>
                  <a:schemeClr val="bg1"/>
                </a:solidFill>
                <a:effectLst/>
                <a:latin typeface="Open Sans" panose="020B0606030504020204" pitchFamily="34" charset="0"/>
              </a:rPr>
              <a:t>Foam Effect</a:t>
            </a:r>
            <a:endParaRPr lang="zh-CN" altLang="en-US" dirty="0">
              <a:solidFill>
                <a:schemeClr val="bg1"/>
              </a:solidFill>
            </a:endParaRPr>
          </a:p>
        </p:txBody>
      </p:sp>
      <p:pic>
        <p:nvPicPr>
          <p:cNvPr id="27" name="图片 26">
            <a:extLst>
              <a:ext uri="{FF2B5EF4-FFF2-40B4-BE49-F238E27FC236}">
                <a16:creationId xmlns:a16="http://schemas.microsoft.com/office/drawing/2014/main" id="{0FEF5E39-C4CA-37EB-A782-8EA3E65D531F}"/>
              </a:ext>
            </a:extLst>
          </p:cNvPr>
          <p:cNvPicPr>
            <a:picLocks noChangeAspect="1"/>
          </p:cNvPicPr>
          <p:nvPr/>
        </p:nvPicPr>
        <p:blipFill>
          <a:blip r:embed="rId6"/>
          <a:stretch>
            <a:fillRect/>
          </a:stretch>
        </p:blipFill>
        <p:spPr>
          <a:xfrm>
            <a:off x="5431457" y="4467211"/>
            <a:ext cx="6257925" cy="266700"/>
          </a:xfrm>
          <a:prstGeom prst="rect">
            <a:avLst/>
          </a:prstGeom>
        </p:spPr>
      </p:pic>
      <p:pic>
        <p:nvPicPr>
          <p:cNvPr id="29" name="图片 28">
            <a:extLst>
              <a:ext uri="{FF2B5EF4-FFF2-40B4-BE49-F238E27FC236}">
                <a16:creationId xmlns:a16="http://schemas.microsoft.com/office/drawing/2014/main" id="{AF0B5836-7CDB-2E91-E902-CA836AE5FDA7}"/>
              </a:ext>
            </a:extLst>
          </p:cNvPr>
          <p:cNvPicPr>
            <a:picLocks noChangeAspect="1"/>
          </p:cNvPicPr>
          <p:nvPr/>
        </p:nvPicPr>
        <p:blipFill>
          <a:blip r:embed="rId7"/>
          <a:stretch>
            <a:fillRect/>
          </a:stretch>
        </p:blipFill>
        <p:spPr>
          <a:xfrm>
            <a:off x="7275396" y="4863052"/>
            <a:ext cx="4413986" cy="315285"/>
          </a:xfrm>
          <a:prstGeom prst="rect">
            <a:avLst/>
          </a:prstGeom>
        </p:spPr>
      </p:pic>
      <p:sp>
        <p:nvSpPr>
          <p:cNvPr id="31" name="文本框 30">
            <a:extLst>
              <a:ext uri="{FF2B5EF4-FFF2-40B4-BE49-F238E27FC236}">
                <a16:creationId xmlns:a16="http://schemas.microsoft.com/office/drawing/2014/main" id="{71463464-7252-DB9A-2100-3E1FC9DC0640}"/>
              </a:ext>
            </a:extLst>
          </p:cNvPr>
          <p:cNvSpPr txBox="1"/>
          <p:nvPr/>
        </p:nvSpPr>
        <p:spPr>
          <a:xfrm>
            <a:off x="7520638" y="5500790"/>
            <a:ext cx="4168744" cy="646331"/>
          </a:xfrm>
          <a:prstGeom prst="rect">
            <a:avLst/>
          </a:prstGeom>
          <a:noFill/>
        </p:spPr>
        <p:txBody>
          <a:bodyPr wrap="square">
            <a:spAutoFit/>
          </a:bodyPr>
          <a:lstStyle/>
          <a:p>
            <a:r>
              <a:rPr lang="en-US" altLang="zh-CN" dirty="0">
                <a:solidFill>
                  <a:schemeClr val="bg1"/>
                </a:solidFill>
              </a:rPr>
              <a:t>I </a:t>
            </a:r>
            <a:r>
              <a:rPr lang="zh-CN" altLang="en-US" dirty="0">
                <a:solidFill>
                  <a:schemeClr val="bg1"/>
                </a:solidFill>
              </a:rPr>
              <a:t>use the dot product to control the amount of foam</a:t>
            </a:r>
          </a:p>
        </p:txBody>
      </p:sp>
    </p:spTree>
    <p:extLst>
      <p:ext uri="{BB962C8B-B14F-4D97-AF65-F5344CB8AC3E}">
        <p14:creationId xmlns:p14="http://schemas.microsoft.com/office/powerpoint/2010/main" val="3710307861"/>
      </p:ext>
    </p:extLst>
  </p:cSld>
  <p:clrMapOvr>
    <a:masterClrMapping/>
  </p:clrMapOvr>
  <p:transition>
    <p:check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57327" y="1982189"/>
            <a:ext cx="2588260" cy="2214880"/>
          </a:xfrm>
          <a:prstGeom prst="rect">
            <a:avLst/>
          </a:prstGeom>
          <a:noFill/>
        </p:spPr>
        <p:txBody>
          <a:bodyPr wrap="square" rtlCol="0">
            <a:spAutoFit/>
          </a:bodyPr>
          <a:lstStyle/>
          <a:p>
            <a:pPr algn="l"/>
            <a:r>
              <a:rPr lang="en-US" altLang="zh-CN" sz="13800" b="1" dirty="0">
                <a:solidFill>
                  <a:schemeClr val="bg1"/>
                </a:solidFill>
                <a:effectLst/>
                <a:latin typeface="Source Han Sans CN Bold" panose="020B0600000000000000" charset="-122"/>
                <a:ea typeface="Source Han Sans CN Bold" panose="020B0600000000000000" charset="-122"/>
              </a:rPr>
              <a:t>03</a:t>
            </a:r>
          </a:p>
        </p:txBody>
      </p:sp>
      <p:sp>
        <p:nvSpPr>
          <p:cNvPr id="8" name="文本框 7"/>
          <p:cNvSpPr txBox="1"/>
          <p:nvPr/>
        </p:nvSpPr>
        <p:spPr>
          <a:xfrm>
            <a:off x="-1349322" y="4197069"/>
            <a:ext cx="8506702" cy="1323439"/>
          </a:xfrm>
          <a:prstGeom prst="rect">
            <a:avLst/>
          </a:prstGeom>
          <a:noFill/>
        </p:spPr>
        <p:txBody>
          <a:bodyPr wrap="square" rtlCol="0">
            <a:spAutoFit/>
          </a:bodyPr>
          <a:lstStyle/>
          <a:p>
            <a:pPr algn="ctr"/>
            <a:r>
              <a:rPr lang="en-US" altLang="zh-CN" sz="4000" dirty="0">
                <a:solidFill>
                  <a:schemeClr val="bg1"/>
                </a:solidFill>
                <a:latin typeface="字魂59号-创粗黑" panose="00000500000000000000" pitchFamily="2" charset="-122"/>
                <a:ea typeface="字魂59号-创粗黑" panose="00000500000000000000" pitchFamily="2" charset="-122"/>
              </a:rPr>
              <a:t>My Tiny Renderer</a:t>
            </a:r>
            <a:endParaRPr lang="zh-CN" altLang="en-US" sz="4000" dirty="0">
              <a:solidFill>
                <a:schemeClr val="bg1"/>
              </a:solidFill>
              <a:latin typeface="字魂59号-创粗黑" panose="00000500000000000000" pitchFamily="2" charset="-122"/>
              <a:ea typeface="字魂59号-创粗黑" panose="00000500000000000000" pitchFamily="2" charset="-122"/>
            </a:endParaRPr>
          </a:p>
          <a:p>
            <a:pPr algn="ctr"/>
            <a:endParaRPr lang="zh-CN" altLang="en-US" sz="4000" dirty="0">
              <a:solidFill>
                <a:schemeClr val="bg1"/>
              </a:solidFill>
              <a:latin typeface="Source Han Sans CN Regular" panose="020B0600000000000000" charset="-122"/>
              <a:ea typeface="Source Han Sans CN Regular" panose="020B0600000000000000" charset="-122"/>
            </a:endParaRPr>
          </a:p>
        </p:txBody>
      </p:sp>
      <p:sp>
        <p:nvSpPr>
          <p:cNvPr id="10" name="矩形 9"/>
          <p:cNvSpPr/>
          <p:nvPr/>
        </p:nvSpPr>
        <p:spPr>
          <a:xfrm>
            <a:off x="307359" y="416030"/>
            <a:ext cx="736600" cy="73660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B09FB2B-AE90-F192-F2B1-84E5DC08417F}"/>
              </a:ext>
            </a:extLst>
          </p:cNvPr>
          <p:cNvSpPr txBox="1"/>
          <p:nvPr/>
        </p:nvSpPr>
        <p:spPr>
          <a:xfrm>
            <a:off x="5858758" y="4979912"/>
            <a:ext cx="6103857" cy="1200329"/>
          </a:xfrm>
          <a:prstGeom prst="rect">
            <a:avLst/>
          </a:prstGeom>
          <a:noFill/>
        </p:spPr>
        <p:txBody>
          <a:bodyPr wrap="square">
            <a:spAutoFit/>
          </a:bodyPr>
          <a:lstStyle/>
          <a:p>
            <a:r>
              <a:rPr lang="zh-CN" altLang="en-US" dirty="0">
                <a:solidFill>
                  <a:schemeClr val="accent4">
                    <a:lumMod val="40000"/>
                    <a:lumOff val="60000"/>
                  </a:schemeClr>
                </a:solidFill>
              </a:rPr>
              <a:t>After working with shaders, I started to explore </a:t>
            </a:r>
            <a:r>
              <a:rPr lang="en-US" altLang="zh-CN" dirty="0">
                <a:solidFill>
                  <a:schemeClr val="accent4">
                    <a:lumMod val="40000"/>
                    <a:lumOff val="60000"/>
                  </a:schemeClr>
                </a:solidFill>
              </a:rPr>
              <a:t>the area of </a:t>
            </a:r>
            <a:r>
              <a:rPr lang="zh-CN" altLang="en-US" dirty="0">
                <a:solidFill>
                  <a:schemeClr val="accent4">
                    <a:lumMod val="40000"/>
                    <a:lumOff val="60000"/>
                  </a:schemeClr>
                </a:solidFill>
              </a:rPr>
              <a:t>computer graphics further. After a period of learning, I tried to build a tiny soft renderer myself and tried out the </a:t>
            </a:r>
            <a:r>
              <a:rPr lang="en-US" altLang="zh-CN" dirty="0">
                <a:solidFill>
                  <a:schemeClr val="accent4">
                    <a:lumMod val="40000"/>
                    <a:lumOff val="60000"/>
                  </a:schemeClr>
                </a:solidFill>
              </a:rPr>
              <a:t>ray-</a:t>
            </a:r>
            <a:r>
              <a:rPr lang="zh-CN" altLang="en-US" dirty="0">
                <a:solidFill>
                  <a:schemeClr val="accent4">
                    <a:lumMod val="40000"/>
                    <a:lumOff val="60000"/>
                  </a:schemeClr>
                </a:solidFill>
              </a:rPr>
              <a:t>tracing algorithm.</a:t>
            </a:r>
          </a:p>
        </p:txBody>
      </p:sp>
      <p:pic>
        <p:nvPicPr>
          <p:cNvPr id="13" name="图片 12">
            <a:extLst>
              <a:ext uri="{FF2B5EF4-FFF2-40B4-BE49-F238E27FC236}">
                <a16:creationId xmlns:a16="http://schemas.microsoft.com/office/drawing/2014/main" id="{0E924AB9-9C83-555A-5AEB-91255F811903}"/>
              </a:ext>
            </a:extLst>
          </p:cNvPr>
          <p:cNvPicPr>
            <a:picLocks noChangeAspect="1"/>
          </p:cNvPicPr>
          <p:nvPr/>
        </p:nvPicPr>
        <p:blipFill>
          <a:blip r:embed="rId2"/>
          <a:stretch>
            <a:fillRect/>
          </a:stretch>
        </p:blipFill>
        <p:spPr>
          <a:xfrm>
            <a:off x="7157380" y="677759"/>
            <a:ext cx="3057659" cy="3813141"/>
          </a:xfrm>
          <a:prstGeom prst="rect">
            <a:avLst/>
          </a:prstGeom>
        </p:spPr>
      </p:pic>
    </p:spTree>
    <p:extLst>
      <p:ext uri="{BB962C8B-B14F-4D97-AF65-F5344CB8AC3E}">
        <p14:creationId xmlns:p14="http://schemas.microsoft.com/office/powerpoint/2010/main" val="369237795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198208" y="319902"/>
            <a:ext cx="4646412" cy="584775"/>
          </a:xfrm>
          <a:prstGeom prst="rect">
            <a:avLst/>
          </a:prstGeom>
          <a:noFill/>
        </p:spPr>
        <p:txBody>
          <a:bodyPr wrap="squar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My Tiny Soft Renderer</a:t>
            </a:r>
          </a:p>
        </p:txBody>
      </p:sp>
      <p:sp>
        <p:nvSpPr>
          <p:cNvPr id="2" name="矩形 1">
            <a:extLst>
              <a:ext uri="{FF2B5EF4-FFF2-40B4-BE49-F238E27FC236}">
                <a16:creationId xmlns:a16="http://schemas.microsoft.com/office/drawing/2014/main" id="{499016DE-A2DD-DE7A-EAF2-12EFADCE4A36}"/>
              </a:ext>
            </a:extLst>
          </p:cNvPr>
          <p:cNvSpPr/>
          <p:nvPr/>
        </p:nvSpPr>
        <p:spPr>
          <a:xfrm>
            <a:off x="249527" y="1149527"/>
            <a:ext cx="3720589" cy="5543502"/>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pic>
        <p:nvPicPr>
          <p:cNvPr id="5" name="图片 4">
            <a:extLst>
              <a:ext uri="{FF2B5EF4-FFF2-40B4-BE49-F238E27FC236}">
                <a16:creationId xmlns:a16="http://schemas.microsoft.com/office/drawing/2014/main" id="{A9A92DC5-1D57-2927-0269-9EA6A97DABD1}"/>
              </a:ext>
            </a:extLst>
          </p:cNvPr>
          <p:cNvPicPr>
            <a:picLocks noChangeAspect="1"/>
          </p:cNvPicPr>
          <p:nvPr/>
        </p:nvPicPr>
        <p:blipFill>
          <a:blip r:embed="rId2"/>
          <a:stretch>
            <a:fillRect/>
          </a:stretch>
        </p:blipFill>
        <p:spPr>
          <a:xfrm>
            <a:off x="350235" y="3410961"/>
            <a:ext cx="3434265" cy="3127136"/>
          </a:xfrm>
          <a:prstGeom prst="rect">
            <a:avLst/>
          </a:prstGeom>
        </p:spPr>
      </p:pic>
      <p:sp>
        <p:nvSpPr>
          <p:cNvPr id="7" name="文本框 6">
            <a:extLst>
              <a:ext uri="{FF2B5EF4-FFF2-40B4-BE49-F238E27FC236}">
                <a16:creationId xmlns:a16="http://schemas.microsoft.com/office/drawing/2014/main" id="{A8CECC95-970E-201F-55B0-5B4CD2A7A5F0}"/>
              </a:ext>
            </a:extLst>
          </p:cNvPr>
          <p:cNvSpPr txBox="1"/>
          <p:nvPr/>
        </p:nvSpPr>
        <p:spPr>
          <a:xfrm>
            <a:off x="350235" y="1265446"/>
            <a:ext cx="3897834" cy="2062103"/>
          </a:xfrm>
          <a:prstGeom prst="rect">
            <a:avLst/>
          </a:prstGeom>
          <a:noFill/>
        </p:spPr>
        <p:txBody>
          <a:bodyPr wrap="square">
            <a:spAutoFit/>
          </a:bodyPr>
          <a:lstStyle/>
          <a:p>
            <a:r>
              <a:rPr lang="en-US" altLang="zh-CN" sz="2000" b="1" dirty="0">
                <a:solidFill>
                  <a:schemeClr val="bg1"/>
                </a:solidFill>
                <a:latin typeface="字魂58号-创中黑" panose="00000500000000000000" pitchFamily="2" charset="-122"/>
                <a:ea typeface="字魂58号-创中黑" panose="00000500000000000000" pitchFamily="2" charset="-122"/>
              </a:rPr>
              <a:t>Overview</a:t>
            </a:r>
            <a:r>
              <a:rPr lang="en-US" altLang="zh-CN" sz="1800" dirty="0">
                <a:solidFill>
                  <a:schemeClr val="bg1"/>
                </a:solidFill>
                <a:latin typeface="字魂58号-创中黑" panose="00000500000000000000" pitchFamily="2" charset="-122"/>
                <a:ea typeface="字魂58号-创中黑" panose="00000500000000000000" pitchFamily="2" charset="-122"/>
              </a:rPr>
              <a:t>: The renderer uses rasterization to render images. The renderer converts .obj files to .</a:t>
            </a:r>
            <a:r>
              <a:rPr lang="en-US" altLang="zh-CN" sz="1800" dirty="0" err="1">
                <a:solidFill>
                  <a:schemeClr val="bg1"/>
                </a:solidFill>
                <a:latin typeface="字魂58号-创中黑" panose="00000500000000000000" pitchFamily="2" charset="-122"/>
                <a:ea typeface="字魂58号-创中黑" panose="00000500000000000000" pitchFamily="2" charset="-122"/>
              </a:rPr>
              <a:t>tga</a:t>
            </a:r>
            <a:r>
              <a:rPr lang="en-US" altLang="zh-CN" dirty="0">
                <a:solidFill>
                  <a:schemeClr val="bg1"/>
                </a:solidFill>
                <a:latin typeface="字魂58号-创中黑" panose="00000500000000000000" pitchFamily="2" charset="-122"/>
                <a:ea typeface="字魂58号-创中黑" panose="00000500000000000000" pitchFamily="2" charset="-122"/>
              </a:rPr>
              <a:t> </a:t>
            </a:r>
            <a:r>
              <a:rPr lang="en-US" altLang="zh-CN" sz="1800" dirty="0">
                <a:solidFill>
                  <a:schemeClr val="bg1"/>
                </a:solidFill>
                <a:latin typeface="字魂58号-创中黑" panose="00000500000000000000" pitchFamily="2" charset="-122"/>
                <a:ea typeface="字魂58号-创中黑" panose="00000500000000000000" pitchFamily="2" charset="-122"/>
              </a:rPr>
              <a:t>files. By changing the functions inside the renderer, users can also achieve different rendering effects.</a:t>
            </a:r>
            <a:endParaRPr lang="zh-CN" altLang="en-US" dirty="0"/>
          </a:p>
        </p:txBody>
      </p:sp>
      <p:sp>
        <p:nvSpPr>
          <p:cNvPr id="14" name="矩形 13">
            <a:extLst>
              <a:ext uri="{FF2B5EF4-FFF2-40B4-BE49-F238E27FC236}">
                <a16:creationId xmlns:a16="http://schemas.microsoft.com/office/drawing/2014/main" id="{05C11A49-1CDA-2C0A-B8D1-35BD7DA392BF}"/>
              </a:ext>
            </a:extLst>
          </p:cNvPr>
          <p:cNvSpPr/>
          <p:nvPr/>
        </p:nvSpPr>
        <p:spPr>
          <a:xfrm>
            <a:off x="4185351" y="1149527"/>
            <a:ext cx="3720589" cy="5543502"/>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5" name="矩形 14">
            <a:extLst>
              <a:ext uri="{FF2B5EF4-FFF2-40B4-BE49-F238E27FC236}">
                <a16:creationId xmlns:a16="http://schemas.microsoft.com/office/drawing/2014/main" id="{20E2D40B-EBE4-6A24-97B1-2C075663433A}"/>
              </a:ext>
            </a:extLst>
          </p:cNvPr>
          <p:cNvSpPr/>
          <p:nvPr/>
        </p:nvSpPr>
        <p:spPr>
          <a:xfrm>
            <a:off x="8121176" y="1149527"/>
            <a:ext cx="3720589" cy="5543502"/>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pic>
        <p:nvPicPr>
          <p:cNvPr id="16" name="图片 15">
            <a:extLst>
              <a:ext uri="{FF2B5EF4-FFF2-40B4-BE49-F238E27FC236}">
                <a16:creationId xmlns:a16="http://schemas.microsoft.com/office/drawing/2014/main" id="{F3A8CC15-9F46-34F1-7618-CF28CB09E73E}"/>
              </a:ext>
            </a:extLst>
          </p:cNvPr>
          <p:cNvPicPr>
            <a:picLocks noChangeAspect="1"/>
          </p:cNvPicPr>
          <p:nvPr/>
        </p:nvPicPr>
        <p:blipFill>
          <a:blip r:embed="rId3"/>
          <a:stretch>
            <a:fillRect/>
          </a:stretch>
        </p:blipFill>
        <p:spPr>
          <a:xfrm>
            <a:off x="4286897" y="1265446"/>
            <a:ext cx="3247101" cy="1278994"/>
          </a:xfrm>
          <a:prstGeom prst="rect">
            <a:avLst/>
          </a:prstGeom>
        </p:spPr>
      </p:pic>
      <p:pic>
        <p:nvPicPr>
          <p:cNvPr id="17" name="图片 16">
            <a:extLst>
              <a:ext uri="{FF2B5EF4-FFF2-40B4-BE49-F238E27FC236}">
                <a16:creationId xmlns:a16="http://schemas.microsoft.com/office/drawing/2014/main" id="{A22E0C36-4D6B-1441-0546-05767F7E77F3}"/>
              </a:ext>
            </a:extLst>
          </p:cNvPr>
          <p:cNvPicPr>
            <a:picLocks noChangeAspect="1"/>
          </p:cNvPicPr>
          <p:nvPr/>
        </p:nvPicPr>
        <p:blipFill>
          <a:blip r:embed="rId4"/>
          <a:stretch>
            <a:fillRect/>
          </a:stretch>
        </p:blipFill>
        <p:spPr>
          <a:xfrm>
            <a:off x="8381954" y="4451497"/>
            <a:ext cx="3199032" cy="2057926"/>
          </a:xfrm>
          <a:prstGeom prst="rect">
            <a:avLst/>
          </a:prstGeom>
        </p:spPr>
      </p:pic>
      <p:sp>
        <p:nvSpPr>
          <p:cNvPr id="19" name="文本框 18">
            <a:extLst>
              <a:ext uri="{FF2B5EF4-FFF2-40B4-BE49-F238E27FC236}">
                <a16:creationId xmlns:a16="http://schemas.microsoft.com/office/drawing/2014/main" id="{CBAD3DCC-82E7-EFF0-DACD-2C77DC7C6F0C}"/>
              </a:ext>
            </a:extLst>
          </p:cNvPr>
          <p:cNvSpPr txBox="1"/>
          <p:nvPr/>
        </p:nvSpPr>
        <p:spPr>
          <a:xfrm>
            <a:off x="8111325" y="1265446"/>
            <a:ext cx="3730440" cy="1692771"/>
          </a:xfrm>
          <a:prstGeom prst="rect">
            <a:avLst/>
          </a:prstGeom>
          <a:noFill/>
        </p:spPr>
        <p:txBody>
          <a:bodyPr wrap="square">
            <a:spAutoFit/>
          </a:bodyPr>
          <a:lstStyle/>
          <a:p>
            <a:r>
              <a:rPr lang="zh-CN" altLang="en-US" sz="1600" dirty="0">
                <a:solidFill>
                  <a:schemeClr val="bg1"/>
                </a:solidFill>
              </a:rPr>
              <a:t>In the renderer, I use the lighting model to calculate the light intensity of each fragment to get the shading effect. Here we use the </a:t>
            </a:r>
            <a:r>
              <a:rPr lang="zh-CN" altLang="en-US" sz="2000" b="1" dirty="0">
                <a:solidFill>
                  <a:schemeClr val="bg1"/>
                </a:solidFill>
              </a:rPr>
              <a:t>Bling-Phong lighting model</a:t>
            </a:r>
            <a:r>
              <a:rPr lang="zh-CN" altLang="en-US" sz="1600" dirty="0">
                <a:solidFill>
                  <a:schemeClr val="bg1"/>
                </a:solidFill>
              </a:rPr>
              <a:t>, which is mainly composed of the following three parts</a:t>
            </a:r>
          </a:p>
        </p:txBody>
      </p:sp>
      <p:pic>
        <p:nvPicPr>
          <p:cNvPr id="21" name="图片 20">
            <a:extLst>
              <a:ext uri="{FF2B5EF4-FFF2-40B4-BE49-F238E27FC236}">
                <a16:creationId xmlns:a16="http://schemas.microsoft.com/office/drawing/2014/main" id="{BEEAEEFE-2D18-6FC2-8B42-9D66B41A945C}"/>
              </a:ext>
            </a:extLst>
          </p:cNvPr>
          <p:cNvPicPr>
            <a:picLocks noChangeAspect="1"/>
          </p:cNvPicPr>
          <p:nvPr/>
        </p:nvPicPr>
        <p:blipFill>
          <a:blip r:embed="rId5"/>
          <a:stretch>
            <a:fillRect/>
          </a:stretch>
        </p:blipFill>
        <p:spPr>
          <a:xfrm>
            <a:off x="8151358" y="3137794"/>
            <a:ext cx="3536347" cy="299580"/>
          </a:xfrm>
          <a:prstGeom prst="rect">
            <a:avLst/>
          </a:prstGeom>
        </p:spPr>
      </p:pic>
      <p:pic>
        <p:nvPicPr>
          <p:cNvPr id="23" name="图片 22">
            <a:extLst>
              <a:ext uri="{FF2B5EF4-FFF2-40B4-BE49-F238E27FC236}">
                <a16:creationId xmlns:a16="http://schemas.microsoft.com/office/drawing/2014/main" id="{F7D83CE5-3B5E-D6E3-DCD3-0AA3DD3BD6B8}"/>
              </a:ext>
            </a:extLst>
          </p:cNvPr>
          <p:cNvPicPr>
            <a:picLocks noChangeAspect="1"/>
          </p:cNvPicPr>
          <p:nvPr/>
        </p:nvPicPr>
        <p:blipFill>
          <a:blip r:embed="rId6"/>
          <a:stretch>
            <a:fillRect/>
          </a:stretch>
        </p:blipFill>
        <p:spPr>
          <a:xfrm>
            <a:off x="8819100" y="3655053"/>
            <a:ext cx="2257425" cy="352425"/>
          </a:xfrm>
          <a:prstGeom prst="rect">
            <a:avLst/>
          </a:prstGeom>
        </p:spPr>
      </p:pic>
      <p:sp>
        <p:nvSpPr>
          <p:cNvPr id="27" name="文本框 26">
            <a:extLst>
              <a:ext uri="{FF2B5EF4-FFF2-40B4-BE49-F238E27FC236}">
                <a16:creationId xmlns:a16="http://schemas.microsoft.com/office/drawing/2014/main" id="{206CB9E6-9DB8-68FF-D5FC-4557C8AAC9F7}"/>
              </a:ext>
            </a:extLst>
          </p:cNvPr>
          <p:cNvSpPr txBox="1"/>
          <p:nvPr/>
        </p:nvSpPr>
        <p:spPr>
          <a:xfrm>
            <a:off x="4248069" y="2929585"/>
            <a:ext cx="3247102" cy="1201734"/>
          </a:xfrm>
          <a:prstGeom prst="rect">
            <a:avLst/>
          </a:prstGeom>
          <a:noFill/>
        </p:spPr>
        <p:txBody>
          <a:bodyPr wrap="square">
            <a:spAutoFit/>
          </a:bodyPr>
          <a:lstStyle/>
          <a:p>
            <a:r>
              <a:rPr lang="zh-CN" altLang="en-US" dirty="0">
                <a:solidFill>
                  <a:schemeClr val="bg1"/>
                </a:solidFill>
              </a:rPr>
              <a:t>Use z-buffer to calculate depth, and use centroid interpolation to expand from points to triangle primitives.</a:t>
            </a:r>
          </a:p>
        </p:txBody>
      </p:sp>
      <p:pic>
        <p:nvPicPr>
          <p:cNvPr id="29" name="图片 28">
            <a:extLst>
              <a:ext uri="{FF2B5EF4-FFF2-40B4-BE49-F238E27FC236}">
                <a16:creationId xmlns:a16="http://schemas.microsoft.com/office/drawing/2014/main" id="{068E9486-C0E4-7C3B-5B2A-EC5A76958B49}"/>
              </a:ext>
            </a:extLst>
          </p:cNvPr>
          <p:cNvPicPr>
            <a:picLocks noChangeAspect="1"/>
          </p:cNvPicPr>
          <p:nvPr/>
        </p:nvPicPr>
        <p:blipFill>
          <a:blip r:embed="rId7"/>
          <a:stretch>
            <a:fillRect/>
          </a:stretch>
        </p:blipFill>
        <p:spPr>
          <a:xfrm>
            <a:off x="4267125" y="4451498"/>
            <a:ext cx="3436947" cy="1981540"/>
          </a:xfrm>
          <a:prstGeom prst="rect">
            <a:avLst/>
          </a:prstGeom>
        </p:spPr>
      </p:pic>
    </p:spTree>
    <p:extLst>
      <p:ext uri="{BB962C8B-B14F-4D97-AF65-F5344CB8AC3E}">
        <p14:creationId xmlns:p14="http://schemas.microsoft.com/office/powerpoint/2010/main" val="2772023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198207" y="319902"/>
            <a:ext cx="4684119" cy="584775"/>
          </a:xfrm>
          <a:prstGeom prst="rect">
            <a:avLst/>
          </a:prstGeom>
          <a:noFill/>
        </p:spPr>
        <p:txBody>
          <a:bodyPr wrap="squar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My Tiny Soft Renderer</a:t>
            </a:r>
          </a:p>
        </p:txBody>
      </p:sp>
      <p:sp>
        <p:nvSpPr>
          <p:cNvPr id="2" name="矩形 1">
            <a:extLst>
              <a:ext uri="{FF2B5EF4-FFF2-40B4-BE49-F238E27FC236}">
                <a16:creationId xmlns:a16="http://schemas.microsoft.com/office/drawing/2014/main" id="{499016DE-A2DD-DE7A-EAF2-12EFADCE4A36}"/>
              </a:ext>
            </a:extLst>
          </p:cNvPr>
          <p:cNvSpPr/>
          <p:nvPr/>
        </p:nvSpPr>
        <p:spPr>
          <a:xfrm>
            <a:off x="249527" y="1149527"/>
            <a:ext cx="3720589" cy="5543502"/>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4" name="矩形 13">
            <a:extLst>
              <a:ext uri="{FF2B5EF4-FFF2-40B4-BE49-F238E27FC236}">
                <a16:creationId xmlns:a16="http://schemas.microsoft.com/office/drawing/2014/main" id="{05C11A49-1CDA-2C0A-B8D1-35BD7DA392BF}"/>
              </a:ext>
            </a:extLst>
          </p:cNvPr>
          <p:cNvSpPr/>
          <p:nvPr/>
        </p:nvSpPr>
        <p:spPr>
          <a:xfrm>
            <a:off x="4185351" y="1149527"/>
            <a:ext cx="3720589" cy="5543502"/>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15" name="矩形 14">
            <a:extLst>
              <a:ext uri="{FF2B5EF4-FFF2-40B4-BE49-F238E27FC236}">
                <a16:creationId xmlns:a16="http://schemas.microsoft.com/office/drawing/2014/main" id="{20E2D40B-EBE4-6A24-97B1-2C075663433A}"/>
              </a:ext>
            </a:extLst>
          </p:cNvPr>
          <p:cNvSpPr/>
          <p:nvPr/>
        </p:nvSpPr>
        <p:spPr>
          <a:xfrm>
            <a:off x="8121176" y="1149527"/>
            <a:ext cx="3972814" cy="5543502"/>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pic>
        <p:nvPicPr>
          <p:cNvPr id="4" name="图片 3">
            <a:extLst>
              <a:ext uri="{FF2B5EF4-FFF2-40B4-BE49-F238E27FC236}">
                <a16:creationId xmlns:a16="http://schemas.microsoft.com/office/drawing/2014/main" id="{573B1CC5-9824-AB6A-BB11-464C4091408B}"/>
              </a:ext>
            </a:extLst>
          </p:cNvPr>
          <p:cNvPicPr>
            <a:picLocks noChangeAspect="1"/>
          </p:cNvPicPr>
          <p:nvPr/>
        </p:nvPicPr>
        <p:blipFill>
          <a:blip r:embed="rId2"/>
          <a:stretch>
            <a:fillRect/>
          </a:stretch>
        </p:blipFill>
        <p:spPr>
          <a:xfrm>
            <a:off x="469657" y="1426669"/>
            <a:ext cx="3340116" cy="1702804"/>
          </a:xfrm>
          <a:prstGeom prst="rect">
            <a:avLst/>
          </a:prstGeom>
        </p:spPr>
      </p:pic>
      <p:pic>
        <p:nvPicPr>
          <p:cNvPr id="11" name="图片 10">
            <a:extLst>
              <a:ext uri="{FF2B5EF4-FFF2-40B4-BE49-F238E27FC236}">
                <a16:creationId xmlns:a16="http://schemas.microsoft.com/office/drawing/2014/main" id="{34350C90-FE92-C13D-19FD-7BB92E8BB135}"/>
              </a:ext>
            </a:extLst>
          </p:cNvPr>
          <p:cNvPicPr>
            <a:picLocks noChangeAspect="1"/>
          </p:cNvPicPr>
          <p:nvPr/>
        </p:nvPicPr>
        <p:blipFill>
          <a:blip r:embed="rId3"/>
          <a:stretch>
            <a:fillRect/>
          </a:stretch>
        </p:blipFill>
        <p:spPr>
          <a:xfrm>
            <a:off x="4326382" y="5137923"/>
            <a:ext cx="3438525" cy="1400175"/>
          </a:xfrm>
          <a:prstGeom prst="rect">
            <a:avLst/>
          </a:prstGeom>
        </p:spPr>
      </p:pic>
      <p:pic>
        <p:nvPicPr>
          <p:cNvPr id="17" name="图片 16">
            <a:extLst>
              <a:ext uri="{FF2B5EF4-FFF2-40B4-BE49-F238E27FC236}">
                <a16:creationId xmlns:a16="http://schemas.microsoft.com/office/drawing/2014/main" id="{436B5342-EE47-A261-4508-ABAB2683FF6E}"/>
              </a:ext>
            </a:extLst>
          </p:cNvPr>
          <p:cNvPicPr>
            <a:picLocks noChangeAspect="1"/>
          </p:cNvPicPr>
          <p:nvPr/>
        </p:nvPicPr>
        <p:blipFill>
          <a:blip r:embed="rId4"/>
          <a:stretch>
            <a:fillRect/>
          </a:stretch>
        </p:blipFill>
        <p:spPr>
          <a:xfrm>
            <a:off x="8403050" y="1180876"/>
            <a:ext cx="1379357" cy="1741839"/>
          </a:xfrm>
          <a:prstGeom prst="rect">
            <a:avLst/>
          </a:prstGeom>
        </p:spPr>
      </p:pic>
      <p:pic>
        <p:nvPicPr>
          <p:cNvPr id="20" name="图片 19">
            <a:extLst>
              <a:ext uri="{FF2B5EF4-FFF2-40B4-BE49-F238E27FC236}">
                <a16:creationId xmlns:a16="http://schemas.microsoft.com/office/drawing/2014/main" id="{E1C4CE77-5E04-8DFE-8BB2-157497E0D547}"/>
              </a:ext>
            </a:extLst>
          </p:cNvPr>
          <p:cNvPicPr>
            <a:picLocks noChangeAspect="1"/>
          </p:cNvPicPr>
          <p:nvPr/>
        </p:nvPicPr>
        <p:blipFill>
          <a:blip r:embed="rId5"/>
          <a:stretch>
            <a:fillRect/>
          </a:stretch>
        </p:blipFill>
        <p:spPr>
          <a:xfrm>
            <a:off x="10249861" y="1230157"/>
            <a:ext cx="1216669" cy="1702804"/>
          </a:xfrm>
          <a:prstGeom prst="rect">
            <a:avLst/>
          </a:prstGeom>
        </p:spPr>
      </p:pic>
      <p:sp>
        <p:nvSpPr>
          <p:cNvPr id="22" name="文本框 21">
            <a:extLst>
              <a:ext uri="{FF2B5EF4-FFF2-40B4-BE49-F238E27FC236}">
                <a16:creationId xmlns:a16="http://schemas.microsoft.com/office/drawing/2014/main" id="{B1B0841A-6F8F-B3C5-9A92-7FB709BD82E2}"/>
              </a:ext>
            </a:extLst>
          </p:cNvPr>
          <p:cNvSpPr txBox="1"/>
          <p:nvPr/>
        </p:nvSpPr>
        <p:spPr>
          <a:xfrm>
            <a:off x="409868" y="3445481"/>
            <a:ext cx="3399905" cy="2893100"/>
          </a:xfrm>
          <a:prstGeom prst="rect">
            <a:avLst/>
          </a:prstGeom>
          <a:noFill/>
        </p:spPr>
        <p:txBody>
          <a:bodyPr wrap="square">
            <a:spAutoFit/>
          </a:bodyPr>
          <a:lstStyle/>
          <a:p>
            <a:r>
              <a:rPr lang="en-US" altLang="zh-CN" sz="2000" b="1" dirty="0">
                <a:solidFill>
                  <a:schemeClr val="bg1"/>
                </a:solidFill>
              </a:rPr>
              <a:t>Texture: </a:t>
            </a:r>
            <a:r>
              <a:rPr lang="zh-CN" altLang="en-US" dirty="0">
                <a:solidFill>
                  <a:schemeClr val="bg1"/>
                </a:solidFill>
              </a:rPr>
              <a:t>With the light intensity, we also need an RGBA value to fully draw a fragment. This uses the previous uv coordinates </a:t>
            </a:r>
            <a:r>
              <a:rPr lang="en-US" altLang="zh-CN" dirty="0">
                <a:solidFill>
                  <a:schemeClr val="bg1"/>
                </a:solidFill>
              </a:rPr>
              <a:t>in .obj</a:t>
            </a:r>
            <a:r>
              <a:rPr lang="zh-CN" altLang="en-US" dirty="0">
                <a:solidFill>
                  <a:schemeClr val="bg1"/>
                </a:solidFill>
              </a:rPr>
              <a:t>. When drawing a triangle, we find the corresponding value of the UV value corresponding to the pixel on the </a:t>
            </a:r>
            <a:r>
              <a:rPr lang="en-US" altLang="zh-CN" dirty="0">
                <a:solidFill>
                  <a:schemeClr val="bg1"/>
                </a:solidFill>
              </a:rPr>
              <a:t>texture image</a:t>
            </a:r>
            <a:r>
              <a:rPr lang="zh-CN" altLang="en-US" dirty="0">
                <a:solidFill>
                  <a:schemeClr val="bg1"/>
                </a:solidFill>
              </a:rPr>
              <a:t>, and then we can set the corresponding color.</a:t>
            </a:r>
          </a:p>
        </p:txBody>
      </p:sp>
      <p:sp>
        <p:nvSpPr>
          <p:cNvPr id="24" name="文本框 23">
            <a:extLst>
              <a:ext uri="{FF2B5EF4-FFF2-40B4-BE49-F238E27FC236}">
                <a16:creationId xmlns:a16="http://schemas.microsoft.com/office/drawing/2014/main" id="{08DEAABD-BD96-128E-FBAE-5D06B50FBE07}"/>
              </a:ext>
            </a:extLst>
          </p:cNvPr>
          <p:cNvSpPr txBox="1"/>
          <p:nvPr/>
        </p:nvSpPr>
        <p:spPr>
          <a:xfrm>
            <a:off x="4185351" y="1180876"/>
            <a:ext cx="3775646" cy="2369880"/>
          </a:xfrm>
          <a:prstGeom prst="rect">
            <a:avLst/>
          </a:prstGeom>
          <a:noFill/>
        </p:spPr>
        <p:txBody>
          <a:bodyPr wrap="square">
            <a:spAutoFit/>
          </a:bodyPr>
          <a:lstStyle/>
          <a:p>
            <a:r>
              <a:rPr lang="zh-CN" altLang="en-US" sz="2000" b="1" dirty="0">
                <a:solidFill>
                  <a:schemeClr val="bg1"/>
                </a:solidFill>
              </a:rPr>
              <a:t>The camera </a:t>
            </a:r>
            <a:r>
              <a:rPr lang="zh-CN" altLang="en-US" sz="1600" dirty="0">
                <a:solidFill>
                  <a:schemeClr val="bg1"/>
                </a:solidFill>
              </a:rPr>
              <a:t>can be seen as an ideal focal point in the animation engine and has a rectangular virtual photosensitive surface - an imaging matrix, where each photosensitive element corresponds to a pixel in the screen. The three most important steps are perspective projection, perspective rotation and perspective correction.</a:t>
            </a:r>
          </a:p>
        </p:txBody>
      </p:sp>
      <p:pic>
        <p:nvPicPr>
          <p:cNvPr id="28" name="图片 27">
            <a:extLst>
              <a:ext uri="{FF2B5EF4-FFF2-40B4-BE49-F238E27FC236}">
                <a16:creationId xmlns:a16="http://schemas.microsoft.com/office/drawing/2014/main" id="{895E5E42-A04B-FBA8-F4FC-A12863A2D91B}"/>
              </a:ext>
            </a:extLst>
          </p:cNvPr>
          <p:cNvPicPr>
            <a:picLocks noChangeAspect="1"/>
          </p:cNvPicPr>
          <p:nvPr/>
        </p:nvPicPr>
        <p:blipFill>
          <a:blip r:embed="rId6"/>
          <a:stretch>
            <a:fillRect/>
          </a:stretch>
        </p:blipFill>
        <p:spPr>
          <a:xfrm>
            <a:off x="4317858" y="3623341"/>
            <a:ext cx="1727786" cy="1064859"/>
          </a:xfrm>
          <a:prstGeom prst="rect">
            <a:avLst/>
          </a:prstGeom>
        </p:spPr>
      </p:pic>
      <p:pic>
        <p:nvPicPr>
          <p:cNvPr id="26" name="图片 25">
            <a:extLst>
              <a:ext uri="{FF2B5EF4-FFF2-40B4-BE49-F238E27FC236}">
                <a16:creationId xmlns:a16="http://schemas.microsoft.com/office/drawing/2014/main" id="{698592AD-F77E-ED0C-E6B4-1BA0CB3FDAA8}"/>
              </a:ext>
            </a:extLst>
          </p:cNvPr>
          <p:cNvPicPr>
            <a:picLocks noChangeAspect="1"/>
          </p:cNvPicPr>
          <p:nvPr/>
        </p:nvPicPr>
        <p:blipFill>
          <a:blip r:embed="rId7"/>
          <a:stretch>
            <a:fillRect/>
          </a:stretch>
        </p:blipFill>
        <p:spPr>
          <a:xfrm>
            <a:off x="5778988" y="3879932"/>
            <a:ext cx="2126952" cy="551678"/>
          </a:xfrm>
          <a:prstGeom prst="rect">
            <a:avLst/>
          </a:prstGeom>
        </p:spPr>
      </p:pic>
      <p:sp>
        <p:nvSpPr>
          <p:cNvPr id="30" name="文本框 29">
            <a:extLst>
              <a:ext uri="{FF2B5EF4-FFF2-40B4-BE49-F238E27FC236}">
                <a16:creationId xmlns:a16="http://schemas.microsoft.com/office/drawing/2014/main" id="{4524FEFF-EF0B-5D30-34A1-A80F67E3D9CA}"/>
              </a:ext>
            </a:extLst>
          </p:cNvPr>
          <p:cNvSpPr txBox="1"/>
          <p:nvPr/>
        </p:nvSpPr>
        <p:spPr>
          <a:xfrm>
            <a:off x="8093504" y="3003938"/>
            <a:ext cx="4000486" cy="2308324"/>
          </a:xfrm>
          <a:prstGeom prst="rect">
            <a:avLst/>
          </a:prstGeom>
          <a:noFill/>
        </p:spPr>
        <p:txBody>
          <a:bodyPr wrap="square">
            <a:spAutoFit/>
          </a:bodyPr>
          <a:lstStyle/>
          <a:p>
            <a:r>
              <a:rPr lang="zh-CN" altLang="en-US" dirty="0">
                <a:solidFill>
                  <a:schemeClr val="bg1"/>
                </a:solidFill>
              </a:rPr>
              <a:t>I </a:t>
            </a:r>
            <a:r>
              <a:rPr lang="en-US" altLang="zh-CN" dirty="0">
                <a:solidFill>
                  <a:schemeClr val="bg1"/>
                </a:solidFill>
              </a:rPr>
              <a:t>also </a:t>
            </a:r>
            <a:r>
              <a:rPr lang="zh-CN" altLang="en-US" dirty="0">
                <a:solidFill>
                  <a:schemeClr val="bg1"/>
                </a:solidFill>
              </a:rPr>
              <a:t>rearranged the code to make the rendering process divided into two parts: vertex transformation and shading. In this way, the shading part becomes a programmable form, that is, users can edit the shader to achieve the different renderings mentioned above.</a:t>
            </a:r>
          </a:p>
        </p:txBody>
      </p:sp>
      <p:pic>
        <p:nvPicPr>
          <p:cNvPr id="32" name="图片 31">
            <a:extLst>
              <a:ext uri="{FF2B5EF4-FFF2-40B4-BE49-F238E27FC236}">
                <a16:creationId xmlns:a16="http://schemas.microsoft.com/office/drawing/2014/main" id="{856E2A0F-F7AF-FB13-A2A3-F7BE02053F54}"/>
              </a:ext>
            </a:extLst>
          </p:cNvPr>
          <p:cNvPicPr>
            <a:picLocks noChangeAspect="1"/>
          </p:cNvPicPr>
          <p:nvPr/>
        </p:nvPicPr>
        <p:blipFill>
          <a:blip r:embed="rId8"/>
          <a:stretch>
            <a:fillRect/>
          </a:stretch>
        </p:blipFill>
        <p:spPr>
          <a:xfrm>
            <a:off x="8210586" y="5347597"/>
            <a:ext cx="2996135" cy="1310097"/>
          </a:xfrm>
          <a:prstGeom prst="rect">
            <a:avLst/>
          </a:prstGeom>
        </p:spPr>
      </p:pic>
    </p:spTree>
    <p:extLst>
      <p:ext uri="{BB962C8B-B14F-4D97-AF65-F5344CB8AC3E}">
        <p14:creationId xmlns:p14="http://schemas.microsoft.com/office/powerpoint/2010/main" val="3242790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1299" y="1564957"/>
            <a:ext cx="906780" cy="4558665"/>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09728" y="450254"/>
            <a:ext cx="3383542" cy="829945"/>
          </a:xfrm>
          <a:prstGeom prst="rect">
            <a:avLst/>
          </a:prstGeom>
          <a:noFill/>
        </p:spPr>
        <p:txBody>
          <a:bodyPr wrap="square" rtlCol="0">
            <a:spAutoFit/>
          </a:bodyPr>
          <a:lstStyle/>
          <a:p>
            <a:pPr algn="dist"/>
            <a:r>
              <a:rPr lang="en-US" altLang="zh-CN" sz="4800" b="1" dirty="0">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rPr>
              <a:t>CONTENT</a:t>
            </a:r>
          </a:p>
        </p:txBody>
      </p:sp>
      <p:sp>
        <p:nvSpPr>
          <p:cNvPr id="14" name="文本框 13"/>
          <p:cNvSpPr txBox="1"/>
          <p:nvPr/>
        </p:nvSpPr>
        <p:spPr>
          <a:xfrm>
            <a:off x="1762163" y="1794282"/>
            <a:ext cx="6919923" cy="584775"/>
          </a:xfrm>
          <a:prstGeom prst="rect">
            <a:avLst/>
          </a:prstGeom>
          <a:noFill/>
        </p:spPr>
        <p:txBody>
          <a:bodyPr wrap="square" rtlCol="0">
            <a:spAutoFit/>
          </a:bodyPr>
          <a:lstStyle/>
          <a:p>
            <a:pPr algn="ctr"/>
            <a:r>
              <a:rPr lang="en-US" altLang="zh-CN" sz="3200" dirty="0">
                <a:solidFill>
                  <a:schemeClr val="bg1"/>
                </a:solidFill>
                <a:latin typeface="Source Han Sans CN Regular" panose="020B0600000000000000" charset="-122"/>
                <a:ea typeface="Source Han Sans CN Regular" panose="020B0600000000000000" charset="-122"/>
              </a:rPr>
              <a:t>Games Made With Unity/Unreal</a:t>
            </a:r>
            <a:endParaRPr lang="zh-CN" altLang="en-US" sz="3200" dirty="0">
              <a:solidFill>
                <a:schemeClr val="bg1"/>
              </a:solidFill>
              <a:effectLst/>
              <a:latin typeface="Source Han Sans CN Regular" panose="020B0600000000000000" charset="-122"/>
              <a:ea typeface="Source Han Sans CN Regular" panose="020B0600000000000000" charset="-122"/>
            </a:endParaRPr>
          </a:p>
        </p:txBody>
      </p:sp>
      <p:sp>
        <p:nvSpPr>
          <p:cNvPr id="15" name="文本框 14"/>
          <p:cNvSpPr txBox="1"/>
          <p:nvPr/>
        </p:nvSpPr>
        <p:spPr>
          <a:xfrm>
            <a:off x="1688079" y="2956059"/>
            <a:ext cx="3809078" cy="584775"/>
          </a:xfrm>
          <a:prstGeom prst="rect">
            <a:avLst/>
          </a:prstGeom>
          <a:noFill/>
        </p:spPr>
        <p:txBody>
          <a:bodyPr wrap="square" rtlCol="0">
            <a:spAutoFit/>
          </a:bodyPr>
          <a:lstStyle/>
          <a:p>
            <a:pPr algn="ctr"/>
            <a:r>
              <a:rPr lang="en-US" altLang="zh-CN" sz="3200" dirty="0">
                <a:solidFill>
                  <a:schemeClr val="bg1"/>
                </a:solidFill>
                <a:effectLst/>
                <a:latin typeface="字魂59号-创粗黑" panose="00000500000000000000" pitchFamily="2" charset="-122"/>
                <a:ea typeface="字魂59号-创粗黑" panose="00000500000000000000" pitchFamily="2" charset="-122"/>
              </a:rPr>
              <a:t>Shader Effects</a:t>
            </a:r>
            <a:endParaRPr lang="zh-CN" altLang="en-US" sz="3200" dirty="0">
              <a:solidFill>
                <a:schemeClr val="bg1"/>
              </a:solidFill>
              <a:effectLst/>
              <a:latin typeface="字魂59号-创粗黑" panose="00000500000000000000" pitchFamily="2" charset="-122"/>
              <a:ea typeface="字魂59号-创粗黑" panose="00000500000000000000" pitchFamily="2" charset="-122"/>
            </a:endParaRPr>
          </a:p>
        </p:txBody>
      </p:sp>
      <p:sp>
        <p:nvSpPr>
          <p:cNvPr id="16" name="文本框 15"/>
          <p:cNvSpPr txBox="1"/>
          <p:nvPr/>
        </p:nvSpPr>
        <p:spPr>
          <a:xfrm>
            <a:off x="1338281" y="3975600"/>
            <a:ext cx="5109977" cy="584775"/>
          </a:xfrm>
          <a:prstGeom prst="rect">
            <a:avLst/>
          </a:prstGeom>
          <a:noFill/>
        </p:spPr>
        <p:txBody>
          <a:bodyPr wrap="square" rtlCol="0">
            <a:spAutoFit/>
          </a:bodyPr>
          <a:lstStyle/>
          <a:p>
            <a:pPr algn="ctr"/>
            <a:r>
              <a:rPr lang="en-US" altLang="zh-CN" sz="3200" dirty="0">
                <a:solidFill>
                  <a:schemeClr val="bg1"/>
                </a:solidFill>
                <a:effectLst/>
                <a:latin typeface="字魂59号-创粗黑" panose="00000500000000000000" pitchFamily="2" charset="-122"/>
                <a:ea typeface="字魂59号-创粗黑" panose="00000500000000000000" pitchFamily="2" charset="-122"/>
              </a:rPr>
              <a:t>My Tiny Renderer</a:t>
            </a:r>
            <a:endParaRPr lang="zh-CN" altLang="en-US" sz="3200" dirty="0">
              <a:solidFill>
                <a:schemeClr val="bg1"/>
              </a:solidFill>
              <a:effectLst/>
              <a:latin typeface="字魂59号-创粗黑" panose="00000500000000000000" pitchFamily="2" charset="-122"/>
              <a:ea typeface="字魂59号-创粗黑" panose="00000500000000000000" pitchFamily="2" charset="-122"/>
            </a:endParaRPr>
          </a:p>
        </p:txBody>
      </p:sp>
      <p:sp>
        <p:nvSpPr>
          <p:cNvPr id="17" name="文本框 16"/>
          <p:cNvSpPr txBox="1"/>
          <p:nvPr/>
        </p:nvSpPr>
        <p:spPr>
          <a:xfrm>
            <a:off x="509728" y="5072631"/>
            <a:ext cx="7074241" cy="584775"/>
          </a:xfrm>
          <a:prstGeom prst="rect">
            <a:avLst/>
          </a:prstGeom>
          <a:noFill/>
        </p:spPr>
        <p:txBody>
          <a:bodyPr wrap="square" rtlCol="0">
            <a:spAutoFit/>
          </a:bodyPr>
          <a:lstStyle/>
          <a:p>
            <a:pPr algn="ctr"/>
            <a:r>
              <a:rPr lang="en-US" altLang="zh-CN" sz="3200" dirty="0">
                <a:solidFill>
                  <a:schemeClr val="bg1"/>
                </a:solidFill>
                <a:effectLst/>
                <a:latin typeface="字魂59号-创粗黑" panose="00000500000000000000" pitchFamily="2" charset="-122"/>
                <a:ea typeface="字魂59号-创粗黑" panose="00000500000000000000" pitchFamily="2" charset="-122"/>
              </a:rPr>
              <a:t>The Grapple Robot</a:t>
            </a:r>
            <a:endParaRPr lang="zh-CN" altLang="en-US" sz="3200" dirty="0">
              <a:solidFill>
                <a:schemeClr val="bg1"/>
              </a:solidFill>
              <a:effectLst/>
              <a:latin typeface="字魂59号-创粗黑" panose="00000500000000000000" pitchFamily="2" charset="-122"/>
              <a:ea typeface="字魂59号-创粗黑" panose="00000500000000000000" pitchFamily="2" charset="-122"/>
            </a:endParaRPr>
          </a:p>
        </p:txBody>
      </p:sp>
      <p:sp>
        <p:nvSpPr>
          <p:cNvPr id="3" name="矩形 2">
            <a:extLst>
              <a:ext uri="{FF2B5EF4-FFF2-40B4-BE49-F238E27FC236}">
                <a16:creationId xmlns:a16="http://schemas.microsoft.com/office/drawing/2014/main" id="{52968E3D-3508-04E1-56D3-1A79477B7C1F}"/>
              </a:ext>
            </a:extLst>
          </p:cNvPr>
          <p:cNvSpPr/>
          <p:nvPr/>
        </p:nvSpPr>
        <p:spPr>
          <a:xfrm>
            <a:off x="2040388" y="1768038"/>
            <a:ext cx="6363469" cy="692308"/>
          </a:xfrm>
          <a:prstGeom prst="rect">
            <a:avLst/>
          </a:prstGeom>
          <a:noFill/>
          <a:ln w="28575">
            <a:solidFill>
              <a:srgbClr val="F27224"/>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a:extLst>
              <a:ext uri="{FF2B5EF4-FFF2-40B4-BE49-F238E27FC236}">
                <a16:creationId xmlns:a16="http://schemas.microsoft.com/office/drawing/2014/main" id="{C441C3E7-7EC3-062F-1942-CEC402B28895}"/>
              </a:ext>
            </a:extLst>
          </p:cNvPr>
          <p:cNvSpPr/>
          <p:nvPr/>
        </p:nvSpPr>
        <p:spPr>
          <a:xfrm>
            <a:off x="2040389" y="2849222"/>
            <a:ext cx="6363469" cy="692308"/>
          </a:xfrm>
          <a:prstGeom prst="rect">
            <a:avLst/>
          </a:prstGeom>
          <a:noFill/>
          <a:ln w="28575">
            <a:solidFill>
              <a:srgbClr val="F27224"/>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矩形 17">
            <a:extLst>
              <a:ext uri="{FF2B5EF4-FFF2-40B4-BE49-F238E27FC236}">
                <a16:creationId xmlns:a16="http://schemas.microsoft.com/office/drawing/2014/main" id="{9A656BED-B694-E567-C1AF-E71744C4C34B}"/>
              </a:ext>
            </a:extLst>
          </p:cNvPr>
          <p:cNvSpPr/>
          <p:nvPr/>
        </p:nvSpPr>
        <p:spPr>
          <a:xfrm>
            <a:off x="2040389" y="3891771"/>
            <a:ext cx="6363469" cy="692308"/>
          </a:xfrm>
          <a:prstGeom prst="rect">
            <a:avLst/>
          </a:prstGeom>
          <a:noFill/>
          <a:ln w="28575">
            <a:solidFill>
              <a:srgbClr val="F27224"/>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18">
            <a:extLst>
              <a:ext uri="{FF2B5EF4-FFF2-40B4-BE49-F238E27FC236}">
                <a16:creationId xmlns:a16="http://schemas.microsoft.com/office/drawing/2014/main" id="{2E08CB6E-9665-4AEF-09AE-CD99F793C004}"/>
              </a:ext>
            </a:extLst>
          </p:cNvPr>
          <p:cNvSpPr/>
          <p:nvPr/>
        </p:nvSpPr>
        <p:spPr>
          <a:xfrm>
            <a:off x="2040389" y="5029813"/>
            <a:ext cx="6363469" cy="692308"/>
          </a:xfrm>
          <a:prstGeom prst="rect">
            <a:avLst/>
          </a:prstGeom>
          <a:noFill/>
          <a:ln w="28575">
            <a:solidFill>
              <a:srgbClr val="F27224"/>
            </a:solidFill>
          </a:ln>
          <a:extLst>
            <a:ext uri="{909E8E84-426E-40DD-AFC4-6F175D3DCCD1}">
              <a14:hiddenFill xmlns:a14="http://schemas.microsoft.com/office/drawing/2010/main">
                <a:solidFill>
                  <a:srgbClr val="F2722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3" grpId="0"/>
      <p:bldP spid="14" grpId="0"/>
      <p:bldP spid="15"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198206" y="319903"/>
            <a:ext cx="2488182"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Ray-Tracing</a:t>
            </a:r>
          </a:p>
        </p:txBody>
      </p:sp>
      <p:sp>
        <p:nvSpPr>
          <p:cNvPr id="3" name="文本框 2">
            <a:extLst>
              <a:ext uri="{FF2B5EF4-FFF2-40B4-BE49-F238E27FC236}">
                <a16:creationId xmlns:a16="http://schemas.microsoft.com/office/drawing/2014/main" id="{E8FD0BFB-A0EE-D7E0-8BF3-4A8EDBDC5C28}"/>
              </a:ext>
            </a:extLst>
          </p:cNvPr>
          <p:cNvSpPr txBox="1"/>
          <p:nvPr/>
        </p:nvSpPr>
        <p:spPr>
          <a:xfrm>
            <a:off x="441464" y="1446760"/>
            <a:ext cx="5377458" cy="923330"/>
          </a:xfrm>
          <a:prstGeom prst="rect">
            <a:avLst/>
          </a:prstGeom>
          <a:noFill/>
        </p:spPr>
        <p:txBody>
          <a:bodyPr wrap="square">
            <a:spAutoFit/>
          </a:bodyPr>
          <a:lstStyle/>
          <a:p>
            <a:r>
              <a:rPr lang="en-US" altLang="zh-CN" dirty="0">
                <a:solidFill>
                  <a:schemeClr val="bg1"/>
                </a:solidFill>
              </a:rPr>
              <a:t>The above renderer uses rasterization to render models. After a period of study, I also explore the use of ray tracing to render graphics.</a:t>
            </a:r>
            <a:endParaRPr lang="zh-CN" altLang="en-US" dirty="0">
              <a:solidFill>
                <a:schemeClr val="bg1"/>
              </a:solidFill>
            </a:endParaRPr>
          </a:p>
        </p:txBody>
      </p:sp>
      <p:pic>
        <p:nvPicPr>
          <p:cNvPr id="4" name="图片 3">
            <a:extLst>
              <a:ext uri="{FF2B5EF4-FFF2-40B4-BE49-F238E27FC236}">
                <a16:creationId xmlns:a16="http://schemas.microsoft.com/office/drawing/2014/main" id="{C0FB0BE8-F1EC-8633-DB80-3F17EDC53758}"/>
              </a:ext>
            </a:extLst>
          </p:cNvPr>
          <p:cNvPicPr>
            <a:picLocks noChangeAspect="1"/>
          </p:cNvPicPr>
          <p:nvPr/>
        </p:nvPicPr>
        <p:blipFill>
          <a:blip r:embed="rId2"/>
          <a:stretch>
            <a:fillRect/>
          </a:stretch>
        </p:blipFill>
        <p:spPr>
          <a:xfrm>
            <a:off x="882488" y="3074200"/>
            <a:ext cx="3769894" cy="2827421"/>
          </a:xfrm>
          <a:prstGeom prst="rect">
            <a:avLst/>
          </a:prstGeom>
        </p:spPr>
      </p:pic>
      <p:cxnSp>
        <p:nvCxnSpPr>
          <p:cNvPr id="5" name="直接连接符 4">
            <a:extLst>
              <a:ext uri="{FF2B5EF4-FFF2-40B4-BE49-F238E27FC236}">
                <a16:creationId xmlns:a16="http://schemas.microsoft.com/office/drawing/2014/main" id="{8F6F4674-2A38-7329-C3F9-B3BC8ED6D63A}"/>
              </a:ext>
            </a:extLst>
          </p:cNvPr>
          <p:cNvCxnSpPr>
            <a:cxnSpLocks/>
          </p:cNvCxnSpPr>
          <p:nvPr/>
        </p:nvCxnSpPr>
        <p:spPr>
          <a:xfrm>
            <a:off x="5618375" y="537328"/>
            <a:ext cx="0" cy="6019244"/>
          </a:xfrm>
          <a:prstGeom prst="line">
            <a:avLst/>
          </a:prstGeom>
          <a:ln/>
        </p:spPr>
        <p:style>
          <a:lnRef idx="1">
            <a:schemeClr val="accent2"/>
          </a:lnRef>
          <a:fillRef idx="0">
            <a:schemeClr val="accent2"/>
          </a:fillRef>
          <a:effectRef idx="0">
            <a:schemeClr val="accent2"/>
          </a:effectRef>
          <a:fontRef idx="minor">
            <a:schemeClr val="tx1"/>
          </a:fontRef>
        </p:style>
      </p:cxnSp>
      <p:pic>
        <p:nvPicPr>
          <p:cNvPr id="11" name="图片 10">
            <a:extLst>
              <a:ext uri="{FF2B5EF4-FFF2-40B4-BE49-F238E27FC236}">
                <a16:creationId xmlns:a16="http://schemas.microsoft.com/office/drawing/2014/main" id="{C58E154C-2747-A92D-F44A-1349690B1FF2}"/>
              </a:ext>
            </a:extLst>
          </p:cNvPr>
          <p:cNvPicPr>
            <a:picLocks noChangeAspect="1"/>
          </p:cNvPicPr>
          <p:nvPr/>
        </p:nvPicPr>
        <p:blipFill>
          <a:blip r:embed="rId3"/>
          <a:stretch>
            <a:fillRect/>
          </a:stretch>
        </p:blipFill>
        <p:spPr>
          <a:xfrm>
            <a:off x="5818922" y="460236"/>
            <a:ext cx="2595811" cy="1448189"/>
          </a:xfrm>
          <a:prstGeom prst="rect">
            <a:avLst/>
          </a:prstGeom>
        </p:spPr>
      </p:pic>
      <p:pic>
        <p:nvPicPr>
          <p:cNvPr id="13" name="图片 12">
            <a:extLst>
              <a:ext uri="{FF2B5EF4-FFF2-40B4-BE49-F238E27FC236}">
                <a16:creationId xmlns:a16="http://schemas.microsoft.com/office/drawing/2014/main" id="{A9E3379D-D1AD-6DF9-C932-8846DE9719AF}"/>
              </a:ext>
            </a:extLst>
          </p:cNvPr>
          <p:cNvPicPr>
            <a:picLocks noChangeAspect="1"/>
          </p:cNvPicPr>
          <p:nvPr/>
        </p:nvPicPr>
        <p:blipFill>
          <a:blip r:embed="rId4"/>
          <a:stretch>
            <a:fillRect/>
          </a:stretch>
        </p:blipFill>
        <p:spPr>
          <a:xfrm>
            <a:off x="5731801" y="2655885"/>
            <a:ext cx="1353361" cy="1337670"/>
          </a:xfrm>
          <a:prstGeom prst="rect">
            <a:avLst/>
          </a:prstGeom>
        </p:spPr>
      </p:pic>
      <p:pic>
        <p:nvPicPr>
          <p:cNvPr id="15" name="图片 14">
            <a:extLst>
              <a:ext uri="{FF2B5EF4-FFF2-40B4-BE49-F238E27FC236}">
                <a16:creationId xmlns:a16="http://schemas.microsoft.com/office/drawing/2014/main" id="{183BB5EC-442D-7AF6-E9BD-039520E9FE8E}"/>
              </a:ext>
            </a:extLst>
          </p:cNvPr>
          <p:cNvPicPr>
            <a:picLocks noChangeAspect="1"/>
          </p:cNvPicPr>
          <p:nvPr/>
        </p:nvPicPr>
        <p:blipFill>
          <a:blip r:embed="rId5"/>
          <a:stretch>
            <a:fillRect/>
          </a:stretch>
        </p:blipFill>
        <p:spPr>
          <a:xfrm>
            <a:off x="5985544" y="4741015"/>
            <a:ext cx="1952351" cy="1656749"/>
          </a:xfrm>
          <a:prstGeom prst="rect">
            <a:avLst/>
          </a:prstGeom>
        </p:spPr>
      </p:pic>
      <p:sp>
        <p:nvSpPr>
          <p:cNvPr id="17" name="文本框 16">
            <a:extLst>
              <a:ext uri="{FF2B5EF4-FFF2-40B4-BE49-F238E27FC236}">
                <a16:creationId xmlns:a16="http://schemas.microsoft.com/office/drawing/2014/main" id="{62560120-E411-1547-D663-B8BACE90CB7E}"/>
              </a:ext>
            </a:extLst>
          </p:cNvPr>
          <p:cNvSpPr txBox="1"/>
          <p:nvPr/>
        </p:nvSpPr>
        <p:spPr>
          <a:xfrm>
            <a:off x="8505614" y="589002"/>
            <a:ext cx="3400530" cy="1477328"/>
          </a:xfrm>
          <a:prstGeom prst="rect">
            <a:avLst/>
          </a:prstGeom>
          <a:noFill/>
        </p:spPr>
        <p:txBody>
          <a:bodyPr wrap="square">
            <a:spAutoFit/>
          </a:bodyPr>
          <a:lstStyle/>
          <a:p>
            <a:r>
              <a:rPr lang="zh-CN" altLang="en-US">
                <a:solidFill>
                  <a:schemeClr val="bg1"/>
                </a:solidFill>
              </a:rPr>
              <a:t>Ray tracing is to send rays from our eyes to each pixel, determine whether these rays intersect the sphere </a:t>
            </a:r>
            <a:r>
              <a:rPr lang="en-US" altLang="zh-CN">
                <a:solidFill>
                  <a:schemeClr val="bg1"/>
                </a:solidFill>
              </a:rPr>
              <a:t>in order to </a:t>
            </a:r>
            <a:r>
              <a:rPr lang="zh-CN" altLang="en-US">
                <a:solidFill>
                  <a:schemeClr val="bg1"/>
                </a:solidFill>
              </a:rPr>
              <a:t>get the color of the pixel</a:t>
            </a:r>
            <a:r>
              <a:rPr lang="en-US" altLang="zh-CN">
                <a:solidFill>
                  <a:schemeClr val="bg1"/>
                </a:solidFill>
              </a:rPr>
              <a:t>.</a:t>
            </a:r>
            <a:endParaRPr lang="zh-CN" altLang="en-US" dirty="0">
              <a:solidFill>
                <a:schemeClr val="bg1"/>
              </a:solidFill>
            </a:endParaRPr>
          </a:p>
        </p:txBody>
      </p:sp>
      <p:sp>
        <p:nvSpPr>
          <p:cNvPr id="19" name="文本框 18">
            <a:extLst>
              <a:ext uri="{FF2B5EF4-FFF2-40B4-BE49-F238E27FC236}">
                <a16:creationId xmlns:a16="http://schemas.microsoft.com/office/drawing/2014/main" id="{283B484C-D233-3016-3674-7EE6710D60DA}"/>
              </a:ext>
            </a:extLst>
          </p:cNvPr>
          <p:cNvSpPr txBox="1"/>
          <p:nvPr/>
        </p:nvSpPr>
        <p:spPr>
          <a:xfrm>
            <a:off x="7198587" y="2494292"/>
            <a:ext cx="3044630" cy="461665"/>
          </a:xfrm>
          <a:prstGeom prst="rect">
            <a:avLst/>
          </a:prstGeom>
          <a:noFill/>
        </p:spPr>
        <p:txBody>
          <a:bodyPr wrap="square">
            <a:spAutoFit/>
          </a:bodyPr>
          <a:lstStyle/>
          <a:p>
            <a:r>
              <a:rPr lang="en-US" altLang="zh-CN" sz="2400" dirty="0">
                <a:solidFill>
                  <a:schemeClr val="bg1"/>
                </a:solidFill>
              </a:rPr>
              <a:t>Shadow &amp; R</a:t>
            </a:r>
            <a:r>
              <a:rPr lang="zh-CN" altLang="en-US" sz="2400" dirty="0">
                <a:solidFill>
                  <a:schemeClr val="bg1"/>
                </a:solidFill>
              </a:rPr>
              <a:t>eflection</a:t>
            </a:r>
            <a:r>
              <a:rPr lang="en-US" altLang="zh-CN" sz="2400" dirty="0">
                <a:solidFill>
                  <a:schemeClr val="bg1"/>
                </a:solidFill>
              </a:rPr>
              <a:t>:</a:t>
            </a:r>
            <a:endParaRPr lang="zh-CN" altLang="en-US" sz="2400" dirty="0">
              <a:solidFill>
                <a:schemeClr val="bg1"/>
              </a:solidFill>
            </a:endParaRPr>
          </a:p>
        </p:txBody>
      </p:sp>
      <p:sp>
        <p:nvSpPr>
          <p:cNvPr id="21" name="文本框 20">
            <a:extLst>
              <a:ext uri="{FF2B5EF4-FFF2-40B4-BE49-F238E27FC236}">
                <a16:creationId xmlns:a16="http://schemas.microsoft.com/office/drawing/2014/main" id="{7422584C-C924-743F-9E50-1B3FF4D1892A}"/>
              </a:ext>
            </a:extLst>
          </p:cNvPr>
          <p:cNvSpPr txBox="1"/>
          <p:nvPr/>
        </p:nvSpPr>
        <p:spPr>
          <a:xfrm>
            <a:off x="8015434" y="4741015"/>
            <a:ext cx="1694537" cy="400110"/>
          </a:xfrm>
          <a:prstGeom prst="rect">
            <a:avLst/>
          </a:prstGeom>
          <a:noFill/>
        </p:spPr>
        <p:txBody>
          <a:bodyPr wrap="square">
            <a:spAutoFit/>
          </a:bodyPr>
          <a:lstStyle/>
          <a:p>
            <a:r>
              <a:rPr lang="en-US" altLang="zh-CN" sz="2000" dirty="0">
                <a:solidFill>
                  <a:schemeClr val="bg1"/>
                </a:solidFill>
              </a:rPr>
              <a:t>R</a:t>
            </a:r>
            <a:r>
              <a:rPr lang="zh-CN" altLang="en-US" sz="2000" dirty="0">
                <a:solidFill>
                  <a:schemeClr val="bg1"/>
                </a:solidFill>
              </a:rPr>
              <a:t>ef</a:t>
            </a:r>
            <a:r>
              <a:rPr lang="en-US" altLang="zh-CN" sz="2000" dirty="0">
                <a:solidFill>
                  <a:schemeClr val="bg1"/>
                </a:solidFill>
              </a:rPr>
              <a:t>r</a:t>
            </a:r>
            <a:r>
              <a:rPr lang="zh-CN" altLang="en-US" sz="2000" dirty="0">
                <a:solidFill>
                  <a:schemeClr val="bg1"/>
                </a:solidFill>
              </a:rPr>
              <a:t>ection</a:t>
            </a:r>
            <a:r>
              <a:rPr lang="en-US" altLang="zh-CN" sz="2000" dirty="0">
                <a:solidFill>
                  <a:schemeClr val="bg1"/>
                </a:solidFill>
              </a:rPr>
              <a:t>:</a:t>
            </a:r>
            <a:endParaRPr lang="zh-CN" altLang="en-US" sz="2000" dirty="0">
              <a:solidFill>
                <a:schemeClr val="bg1"/>
              </a:solidFill>
            </a:endParaRPr>
          </a:p>
        </p:txBody>
      </p:sp>
      <p:sp>
        <p:nvSpPr>
          <p:cNvPr id="23" name="文本框 22">
            <a:extLst>
              <a:ext uri="{FF2B5EF4-FFF2-40B4-BE49-F238E27FC236}">
                <a16:creationId xmlns:a16="http://schemas.microsoft.com/office/drawing/2014/main" id="{1A4E3F15-3C88-CFF6-E735-F938DAF4FF93}"/>
              </a:ext>
            </a:extLst>
          </p:cNvPr>
          <p:cNvSpPr txBox="1"/>
          <p:nvPr/>
        </p:nvSpPr>
        <p:spPr>
          <a:xfrm>
            <a:off x="8505614" y="275570"/>
            <a:ext cx="1484692" cy="400110"/>
          </a:xfrm>
          <a:prstGeom prst="rect">
            <a:avLst/>
          </a:prstGeom>
          <a:noFill/>
        </p:spPr>
        <p:txBody>
          <a:bodyPr wrap="square">
            <a:spAutoFit/>
          </a:bodyPr>
          <a:lstStyle/>
          <a:p>
            <a:r>
              <a:rPr lang="en-US" altLang="zh-CN" sz="2000" dirty="0">
                <a:solidFill>
                  <a:schemeClr val="bg1"/>
                </a:solidFill>
              </a:rPr>
              <a:t>Overview:</a:t>
            </a:r>
            <a:endParaRPr lang="zh-CN" altLang="en-US" sz="2000" dirty="0"/>
          </a:p>
        </p:txBody>
      </p:sp>
      <p:pic>
        <p:nvPicPr>
          <p:cNvPr id="25" name="图片 24">
            <a:extLst>
              <a:ext uri="{FF2B5EF4-FFF2-40B4-BE49-F238E27FC236}">
                <a16:creationId xmlns:a16="http://schemas.microsoft.com/office/drawing/2014/main" id="{FFCC45C0-4374-EA3A-3B03-8D113DAC47A7}"/>
              </a:ext>
            </a:extLst>
          </p:cNvPr>
          <p:cNvPicPr>
            <a:picLocks noChangeAspect="1"/>
          </p:cNvPicPr>
          <p:nvPr/>
        </p:nvPicPr>
        <p:blipFill>
          <a:blip r:embed="rId6"/>
          <a:stretch>
            <a:fillRect/>
          </a:stretch>
        </p:blipFill>
        <p:spPr>
          <a:xfrm>
            <a:off x="7198587" y="2955957"/>
            <a:ext cx="4822211" cy="388491"/>
          </a:xfrm>
          <a:prstGeom prst="rect">
            <a:avLst/>
          </a:prstGeom>
        </p:spPr>
      </p:pic>
      <p:pic>
        <p:nvPicPr>
          <p:cNvPr id="27" name="图片 26">
            <a:extLst>
              <a:ext uri="{FF2B5EF4-FFF2-40B4-BE49-F238E27FC236}">
                <a16:creationId xmlns:a16="http://schemas.microsoft.com/office/drawing/2014/main" id="{FF1CA3EF-23A2-0983-7A01-F74D6121F55B}"/>
              </a:ext>
            </a:extLst>
          </p:cNvPr>
          <p:cNvPicPr>
            <a:picLocks noChangeAspect="1"/>
          </p:cNvPicPr>
          <p:nvPr/>
        </p:nvPicPr>
        <p:blipFill>
          <a:blip r:embed="rId7"/>
          <a:stretch>
            <a:fillRect/>
          </a:stretch>
        </p:blipFill>
        <p:spPr>
          <a:xfrm>
            <a:off x="7198587" y="3491152"/>
            <a:ext cx="4896198" cy="471769"/>
          </a:xfrm>
          <a:prstGeom prst="rect">
            <a:avLst/>
          </a:prstGeom>
        </p:spPr>
      </p:pic>
      <p:sp>
        <p:nvSpPr>
          <p:cNvPr id="29" name="文本框 28">
            <a:extLst>
              <a:ext uri="{FF2B5EF4-FFF2-40B4-BE49-F238E27FC236}">
                <a16:creationId xmlns:a16="http://schemas.microsoft.com/office/drawing/2014/main" id="{C122AABE-7131-9C3D-44B8-503B4E7BC74C}"/>
              </a:ext>
            </a:extLst>
          </p:cNvPr>
          <p:cNvSpPr txBox="1"/>
          <p:nvPr/>
        </p:nvSpPr>
        <p:spPr>
          <a:xfrm>
            <a:off x="8010290" y="5063304"/>
            <a:ext cx="3960031" cy="646331"/>
          </a:xfrm>
          <a:prstGeom prst="rect">
            <a:avLst/>
          </a:prstGeom>
          <a:noFill/>
        </p:spPr>
        <p:txBody>
          <a:bodyPr wrap="square">
            <a:spAutoFit/>
          </a:bodyPr>
          <a:lstStyle/>
          <a:p>
            <a:r>
              <a:rPr lang="en-US" altLang="zh-CN" dirty="0">
                <a:solidFill>
                  <a:schemeClr val="bg1"/>
                </a:solidFill>
              </a:rPr>
              <a:t>I use </a:t>
            </a:r>
            <a:r>
              <a:rPr lang="zh-CN" altLang="en-US" dirty="0">
                <a:solidFill>
                  <a:schemeClr val="bg1"/>
                </a:solidFill>
              </a:rPr>
              <a:t>Snell‘s Law Formula </a:t>
            </a:r>
            <a:r>
              <a:rPr lang="en-US" altLang="zh-CN" dirty="0">
                <a:solidFill>
                  <a:schemeClr val="bg1"/>
                </a:solidFill>
              </a:rPr>
              <a:t>to calculate refraction</a:t>
            </a:r>
            <a:endParaRPr lang="zh-CN" altLang="en-US" dirty="0">
              <a:solidFill>
                <a:schemeClr val="bg1"/>
              </a:solidFill>
            </a:endParaRPr>
          </a:p>
        </p:txBody>
      </p:sp>
      <p:pic>
        <p:nvPicPr>
          <p:cNvPr id="31" name="图片 30">
            <a:extLst>
              <a:ext uri="{FF2B5EF4-FFF2-40B4-BE49-F238E27FC236}">
                <a16:creationId xmlns:a16="http://schemas.microsoft.com/office/drawing/2014/main" id="{E3C460F1-5CE8-8DFC-D01D-01EA756E002C}"/>
              </a:ext>
            </a:extLst>
          </p:cNvPr>
          <p:cNvPicPr>
            <a:picLocks noChangeAspect="1"/>
          </p:cNvPicPr>
          <p:nvPr/>
        </p:nvPicPr>
        <p:blipFill>
          <a:blip r:embed="rId8"/>
          <a:stretch>
            <a:fillRect/>
          </a:stretch>
        </p:blipFill>
        <p:spPr>
          <a:xfrm>
            <a:off x="8101529" y="5832542"/>
            <a:ext cx="3919269" cy="398763"/>
          </a:xfrm>
          <a:prstGeom prst="rect">
            <a:avLst/>
          </a:prstGeom>
        </p:spPr>
      </p:pic>
      <p:cxnSp>
        <p:nvCxnSpPr>
          <p:cNvPr id="32" name="直接连接符 31">
            <a:extLst>
              <a:ext uri="{FF2B5EF4-FFF2-40B4-BE49-F238E27FC236}">
                <a16:creationId xmlns:a16="http://schemas.microsoft.com/office/drawing/2014/main" id="{979E901B-1D42-3DA5-EBB2-EA7FCA4CA246}"/>
              </a:ext>
            </a:extLst>
          </p:cNvPr>
          <p:cNvCxnSpPr>
            <a:cxnSpLocks/>
          </p:cNvCxnSpPr>
          <p:nvPr/>
        </p:nvCxnSpPr>
        <p:spPr>
          <a:xfrm>
            <a:off x="5818922" y="2266545"/>
            <a:ext cx="6087222"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35" name="直接连接符 34">
            <a:extLst>
              <a:ext uri="{FF2B5EF4-FFF2-40B4-BE49-F238E27FC236}">
                <a16:creationId xmlns:a16="http://schemas.microsoft.com/office/drawing/2014/main" id="{76AF781C-9029-F381-8414-53937B7A0FDE}"/>
              </a:ext>
            </a:extLst>
          </p:cNvPr>
          <p:cNvCxnSpPr>
            <a:cxnSpLocks/>
          </p:cNvCxnSpPr>
          <p:nvPr/>
        </p:nvCxnSpPr>
        <p:spPr>
          <a:xfrm>
            <a:off x="5883099" y="4487910"/>
            <a:ext cx="6087222"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6107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22" presetClass="entr" presetSubtype="8"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43959" y="416030"/>
            <a:ext cx="2588260" cy="2214880"/>
          </a:xfrm>
          <a:prstGeom prst="rect">
            <a:avLst/>
          </a:prstGeom>
          <a:noFill/>
        </p:spPr>
        <p:txBody>
          <a:bodyPr wrap="square" rtlCol="0">
            <a:spAutoFit/>
          </a:bodyPr>
          <a:lstStyle/>
          <a:p>
            <a:pPr algn="l"/>
            <a:r>
              <a:rPr lang="en-US" altLang="zh-CN" sz="13800" b="1" dirty="0">
                <a:solidFill>
                  <a:schemeClr val="bg1"/>
                </a:solidFill>
                <a:effectLst/>
                <a:latin typeface="Source Han Sans CN Bold" panose="020B0600000000000000" charset="-122"/>
                <a:ea typeface="Source Han Sans CN Bold" panose="020B0600000000000000" charset="-122"/>
              </a:rPr>
              <a:t>04</a:t>
            </a:r>
          </a:p>
        </p:txBody>
      </p:sp>
      <p:sp>
        <p:nvSpPr>
          <p:cNvPr id="8" name="文本框 7"/>
          <p:cNvSpPr txBox="1"/>
          <p:nvPr/>
        </p:nvSpPr>
        <p:spPr>
          <a:xfrm>
            <a:off x="-1468418" y="2530809"/>
            <a:ext cx="8506702" cy="707886"/>
          </a:xfrm>
          <a:prstGeom prst="rect">
            <a:avLst/>
          </a:prstGeom>
          <a:noFill/>
        </p:spPr>
        <p:txBody>
          <a:bodyPr wrap="square" rtlCol="0">
            <a:spAutoFit/>
          </a:bodyPr>
          <a:lstStyle/>
          <a:p>
            <a:pPr algn="ctr"/>
            <a:r>
              <a:rPr lang="en-US" altLang="zh-CN" sz="4000" dirty="0">
                <a:solidFill>
                  <a:schemeClr val="bg1"/>
                </a:solidFill>
                <a:latin typeface="字魂59号-创粗黑" panose="00000500000000000000" pitchFamily="2" charset="-122"/>
                <a:ea typeface="字魂59号-创粗黑" panose="00000500000000000000" pitchFamily="2" charset="-122"/>
              </a:rPr>
              <a:t>The Grapple Robot</a:t>
            </a:r>
            <a:endParaRPr lang="zh-CN" altLang="en-US" sz="4000" dirty="0">
              <a:solidFill>
                <a:schemeClr val="bg1"/>
              </a:solidFill>
              <a:latin typeface="字魂59号-创粗黑" panose="00000500000000000000" pitchFamily="2" charset="-122"/>
              <a:ea typeface="字魂59号-创粗黑" panose="00000500000000000000" pitchFamily="2" charset="-122"/>
            </a:endParaRPr>
          </a:p>
        </p:txBody>
      </p:sp>
      <p:sp>
        <p:nvSpPr>
          <p:cNvPr id="10" name="矩形 9"/>
          <p:cNvSpPr/>
          <p:nvPr/>
        </p:nvSpPr>
        <p:spPr>
          <a:xfrm>
            <a:off x="307359" y="416030"/>
            <a:ext cx="736600" cy="73660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C2E1C81-CB6F-7D89-4BC6-C6F3B46BAEE7}"/>
              </a:ext>
            </a:extLst>
          </p:cNvPr>
          <p:cNvSpPr txBox="1"/>
          <p:nvPr/>
        </p:nvSpPr>
        <p:spPr>
          <a:xfrm>
            <a:off x="4868943" y="4684893"/>
            <a:ext cx="6683604" cy="1477328"/>
          </a:xfrm>
          <a:prstGeom prst="rect">
            <a:avLst/>
          </a:prstGeom>
          <a:noFill/>
        </p:spPr>
        <p:txBody>
          <a:bodyPr wrap="square">
            <a:spAutoFit/>
          </a:bodyPr>
          <a:lstStyle/>
          <a:p>
            <a:r>
              <a:rPr lang="zh-CN" altLang="en-US" dirty="0">
                <a:solidFill>
                  <a:schemeClr val="accent4">
                    <a:lumMod val="40000"/>
                    <a:lumOff val="60000"/>
                  </a:schemeClr>
                </a:solidFill>
              </a:rPr>
              <a:t>In addition to making games, I </a:t>
            </a:r>
            <a:r>
              <a:rPr lang="en-US" altLang="zh-CN" dirty="0">
                <a:solidFill>
                  <a:schemeClr val="accent4">
                    <a:lumMod val="40000"/>
                    <a:lumOff val="60000"/>
                  </a:schemeClr>
                </a:solidFill>
              </a:rPr>
              <a:t>have </a:t>
            </a:r>
            <a:r>
              <a:rPr lang="zh-CN" altLang="en-US" dirty="0">
                <a:solidFill>
                  <a:schemeClr val="accent4">
                    <a:lumMod val="40000"/>
                    <a:lumOff val="60000"/>
                  </a:schemeClr>
                </a:solidFill>
              </a:rPr>
              <a:t>also </a:t>
            </a:r>
            <a:r>
              <a:rPr lang="en-US" altLang="zh-CN" dirty="0">
                <a:solidFill>
                  <a:schemeClr val="accent4">
                    <a:lumMod val="40000"/>
                    <a:lumOff val="60000"/>
                  </a:schemeClr>
                </a:solidFill>
              </a:rPr>
              <a:t>explored </a:t>
            </a:r>
            <a:r>
              <a:rPr lang="zh-CN" altLang="en-US" dirty="0">
                <a:solidFill>
                  <a:schemeClr val="accent4">
                    <a:lumMod val="40000"/>
                    <a:lumOff val="60000"/>
                  </a:schemeClr>
                </a:solidFill>
              </a:rPr>
              <a:t>a lot of other </a:t>
            </a:r>
            <a:r>
              <a:rPr lang="en-US" altLang="zh-CN" dirty="0">
                <a:solidFill>
                  <a:schemeClr val="accent4">
                    <a:lumMod val="40000"/>
                    <a:lumOff val="60000"/>
                  </a:schemeClr>
                </a:solidFill>
              </a:rPr>
              <a:t>areas </a:t>
            </a:r>
            <a:r>
              <a:rPr lang="zh-CN" altLang="en-US" dirty="0">
                <a:solidFill>
                  <a:schemeClr val="accent4">
                    <a:lumMod val="40000"/>
                    <a:lumOff val="60000"/>
                  </a:schemeClr>
                </a:solidFill>
              </a:rPr>
              <a:t>with </a:t>
            </a:r>
            <a:r>
              <a:rPr lang="en-US" altLang="zh-CN" dirty="0">
                <a:solidFill>
                  <a:schemeClr val="accent4">
                    <a:lumMod val="40000"/>
                    <a:lumOff val="60000"/>
                  </a:schemeClr>
                </a:solidFill>
              </a:rPr>
              <a:t>my programming skills</a:t>
            </a:r>
            <a:r>
              <a:rPr lang="zh-CN" altLang="en-US" dirty="0">
                <a:solidFill>
                  <a:schemeClr val="accent4">
                    <a:lumMod val="40000"/>
                    <a:lumOff val="60000"/>
                  </a:schemeClr>
                </a:solidFill>
              </a:rPr>
              <a:t>, such as using neural networks to make investment plans, using Andriod Studio to develop an app that reminds you to water </a:t>
            </a:r>
            <a:r>
              <a:rPr lang="en-US" altLang="zh-CN" dirty="0">
                <a:solidFill>
                  <a:schemeClr val="accent4">
                    <a:lumMod val="40000"/>
                    <a:lumOff val="60000"/>
                  </a:schemeClr>
                </a:solidFill>
              </a:rPr>
              <a:t>your plants</a:t>
            </a:r>
            <a:r>
              <a:rPr lang="zh-CN" altLang="en-US" dirty="0">
                <a:solidFill>
                  <a:schemeClr val="accent4">
                    <a:lumMod val="40000"/>
                    <a:lumOff val="60000"/>
                  </a:schemeClr>
                </a:solidFill>
              </a:rPr>
              <a:t>, and</a:t>
            </a:r>
            <a:r>
              <a:rPr lang="en-US" altLang="zh-CN" dirty="0">
                <a:solidFill>
                  <a:schemeClr val="accent4">
                    <a:lumMod val="40000"/>
                    <a:lumOff val="60000"/>
                  </a:schemeClr>
                </a:solidFill>
              </a:rPr>
              <a:t> my favorite,</a:t>
            </a:r>
            <a:r>
              <a:rPr lang="zh-CN" altLang="en-US" dirty="0">
                <a:solidFill>
                  <a:schemeClr val="accent4">
                    <a:lumMod val="40000"/>
                    <a:lumOff val="60000"/>
                  </a:schemeClr>
                </a:solidFill>
              </a:rPr>
              <a:t> programming </a:t>
            </a:r>
            <a:r>
              <a:rPr lang="en-US" altLang="zh-CN" dirty="0">
                <a:solidFill>
                  <a:schemeClr val="accent4">
                    <a:lumMod val="40000"/>
                    <a:lumOff val="60000"/>
                  </a:schemeClr>
                </a:solidFill>
              </a:rPr>
              <a:t>grapple</a:t>
            </a:r>
            <a:r>
              <a:rPr lang="zh-CN" altLang="en-US" dirty="0">
                <a:solidFill>
                  <a:schemeClr val="accent4">
                    <a:lumMod val="40000"/>
                    <a:lumOff val="60000"/>
                  </a:schemeClr>
                </a:solidFill>
              </a:rPr>
              <a:t> robots.</a:t>
            </a:r>
          </a:p>
        </p:txBody>
      </p:sp>
      <p:pic>
        <p:nvPicPr>
          <p:cNvPr id="5" name="图片 4">
            <a:extLst>
              <a:ext uri="{FF2B5EF4-FFF2-40B4-BE49-F238E27FC236}">
                <a16:creationId xmlns:a16="http://schemas.microsoft.com/office/drawing/2014/main" id="{3E926C6F-7C86-BF8A-A8BC-6D24F529653A}"/>
              </a:ext>
            </a:extLst>
          </p:cNvPr>
          <p:cNvPicPr>
            <a:picLocks noChangeAspect="1"/>
          </p:cNvPicPr>
          <p:nvPr/>
        </p:nvPicPr>
        <p:blipFill>
          <a:blip r:embed="rId2"/>
          <a:stretch>
            <a:fillRect/>
          </a:stretch>
        </p:blipFill>
        <p:spPr>
          <a:xfrm>
            <a:off x="5504403" y="1184536"/>
            <a:ext cx="5412684" cy="2892748"/>
          </a:xfrm>
          <a:prstGeom prst="rect">
            <a:avLst/>
          </a:prstGeom>
        </p:spPr>
      </p:pic>
    </p:spTree>
    <p:extLst>
      <p:ext uri="{BB962C8B-B14F-4D97-AF65-F5344CB8AC3E}">
        <p14:creationId xmlns:p14="http://schemas.microsoft.com/office/powerpoint/2010/main" val="199512294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077556" y="319903"/>
            <a:ext cx="1818126" cy="1077218"/>
          </a:xfrm>
          <a:prstGeom prst="rect">
            <a:avLst/>
          </a:prstGeom>
          <a:noFill/>
        </p:spPr>
        <p:txBody>
          <a:bodyPr wrap="none" rtlCol="0">
            <a:spAutoFit/>
          </a:bodyPr>
          <a:lstStyle/>
          <a:p>
            <a:r>
              <a:rPr lang="en-US" altLang="zh-CN" sz="3200" dirty="0">
                <a:solidFill>
                  <a:schemeClr val="bg1"/>
                </a:solidFill>
                <a:ea typeface="字魂58号-创中黑" panose="00000500000000000000" pitchFamily="2" charset="-122"/>
              </a:rPr>
              <a:t>Overview</a:t>
            </a:r>
            <a:endParaRPr lang="zh-CN" altLang="en-US" sz="3200" dirty="0">
              <a:solidFill>
                <a:schemeClr val="bg1"/>
              </a:solidFill>
              <a:ea typeface="字魂58号-创中黑" panose="00000500000000000000" pitchFamily="2" charset="-122"/>
            </a:endParaRPr>
          </a:p>
          <a:p>
            <a:endParaRPr lang="zh-CN" altLang="en-US" sz="3200" dirty="0">
              <a:solidFill>
                <a:schemeClr val="bg1"/>
              </a:solidFill>
              <a:latin typeface="字魂58号-创中黑" panose="00000500000000000000" pitchFamily="2" charset="-122"/>
              <a:ea typeface="字魂58号-创中黑" panose="00000500000000000000" pitchFamily="2" charset="-122"/>
            </a:endParaRPr>
          </a:p>
        </p:txBody>
      </p:sp>
      <p:pic>
        <p:nvPicPr>
          <p:cNvPr id="6" name="图片 5">
            <a:extLst>
              <a:ext uri="{FF2B5EF4-FFF2-40B4-BE49-F238E27FC236}">
                <a16:creationId xmlns:a16="http://schemas.microsoft.com/office/drawing/2014/main" id="{4280DF57-B8BF-D1D0-D97B-C0998DF55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567" y="1308534"/>
            <a:ext cx="4744405" cy="3138282"/>
          </a:xfrm>
          <a:prstGeom prst="rect">
            <a:avLst/>
          </a:prstGeom>
        </p:spPr>
      </p:pic>
      <p:sp>
        <p:nvSpPr>
          <p:cNvPr id="11" name="文本框 10">
            <a:extLst>
              <a:ext uri="{FF2B5EF4-FFF2-40B4-BE49-F238E27FC236}">
                <a16:creationId xmlns:a16="http://schemas.microsoft.com/office/drawing/2014/main" id="{2E6FA975-3415-907E-D29E-857B68145A28}"/>
              </a:ext>
            </a:extLst>
          </p:cNvPr>
          <p:cNvSpPr txBox="1"/>
          <p:nvPr/>
        </p:nvSpPr>
        <p:spPr>
          <a:xfrm>
            <a:off x="5554005" y="1538847"/>
            <a:ext cx="6094428" cy="2677656"/>
          </a:xfrm>
          <a:prstGeom prst="rect">
            <a:avLst/>
          </a:prstGeom>
          <a:noFill/>
        </p:spPr>
        <p:txBody>
          <a:bodyPr wrap="square">
            <a:spAutoFit/>
          </a:bodyPr>
          <a:lstStyle/>
          <a:p>
            <a:r>
              <a:rPr lang="en-US" altLang="zh-CN" sz="2800" dirty="0">
                <a:solidFill>
                  <a:schemeClr val="bg1"/>
                </a:solidFill>
              </a:rPr>
              <a:t>Our </a:t>
            </a:r>
            <a:r>
              <a:rPr lang="zh-CN" altLang="en-US" sz="2800" dirty="0">
                <a:solidFill>
                  <a:schemeClr val="bg1"/>
                </a:solidFill>
              </a:rPr>
              <a:t>team designed and </a:t>
            </a:r>
            <a:r>
              <a:rPr lang="en-US" altLang="zh-CN" sz="2800" dirty="0">
                <a:solidFill>
                  <a:schemeClr val="bg1"/>
                </a:solidFill>
              </a:rPr>
              <a:t>made</a:t>
            </a:r>
            <a:r>
              <a:rPr lang="zh-CN" altLang="en-US" sz="2800" dirty="0">
                <a:solidFill>
                  <a:schemeClr val="bg1"/>
                </a:solidFill>
              </a:rPr>
              <a:t> a fighting robot with intelligent judgment and powerful functions </a:t>
            </a:r>
            <a:r>
              <a:rPr lang="en-US" altLang="zh-CN" sz="2800" dirty="0">
                <a:solidFill>
                  <a:schemeClr val="bg1"/>
                </a:solidFill>
              </a:rPr>
              <a:t>such as patrol and attack</a:t>
            </a:r>
            <a:r>
              <a:rPr lang="zh-CN" altLang="en-US" sz="2800" dirty="0">
                <a:solidFill>
                  <a:schemeClr val="bg1"/>
                </a:solidFill>
              </a:rPr>
              <a:t>. </a:t>
            </a:r>
            <a:r>
              <a:rPr lang="en-US" altLang="zh-CN" sz="2800" dirty="0">
                <a:solidFill>
                  <a:schemeClr val="bg1"/>
                </a:solidFill>
              </a:rPr>
              <a:t>It is designed to knock the opponent off the ring during the arena competition.</a:t>
            </a:r>
            <a:endParaRPr lang="zh-CN" altLang="en-US" sz="2800" dirty="0">
              <a:solidFill>
                <a:schemeClr val="bg1"/>
              </a:solidFill>
            </a:endParaRPr>
          </a:p>
        </p:txBody>
      </p:sp>
      <p:sp>
        <p:nvSpPr>
          <p:cNvPr id="13" name="文本框 12">
            <a:extLst>
              <a:ext uri="{FF2B5EF4-FFF2-40B4-BE49-F238E27FC236}">
                <a16:creationId xmlns:a16="http://schemas.microsoft.com/office/drawing/2014/main" id="{841DFC78-72F5-FE42-55E7-996C54598F62}"/>
              </a:ext>
            </a:extLst>
          </p:cNvPr>
          <p:cNvSpPr txBox="1"/>
          <p:nvPr/>
        </p:nvSpPr>
        <p:spPr>
          <a:xfrm>
            <a:off x="162393" y="5435447"/>
            <a:ext cx="8201784" cy="923330"/>
          </a:xfrm>
          <a:prstGeom prst="rect">
            <a:avLst/>
          </a:prstGeom>
          <a:noFill/>
        </p:spPr>
        <p:txBody>
          <a:bodyPr wrap="square">
            <a:spAutoFit/>
          </a:bodyPr>
          <a:lstStyle/>
          <a:p>
            <a:r>
              <a:rPr lang="zh-CN" altLang="en-US" dirty="0">
                <a:solidFill>
                  <a:schemeClr val="bg1"/>
                </a:solidFill>
              </a:rPr>
              <a:t>In our team, three </a:t>
            </a:r>
            <a:r>
              <a:rPr lang="en-US" altLang="zh-CN" dirty="0">
                <a:solidFill>
                  <a:schemeClr val="bg1"/>
                </a:solidFill>
              </a:rPr>
              <a:t>other students</a:t>
            </a:r>
            <a:r>
              <a:rPr lang="zh-CN" altLang="en-US" dirty="0">
                <a:solidFill>
                  <a:schemeClr val="bg1"/>
                </a:solidFill>
              </a:rPr>
              <a:t> are responsible for designing the mechanical structure and 3D printing the body, and </a:t>
            </a:r>
            <a:r>
              <a:rPr lang="en-US" altLang="zh-CN" dirty="0">
                <a:solidFill>
                  <a:schemeClr val="bg1"/>
                </a:solidFill>
              </a:rPr>
              <a:t>I am </a:t>
            </a:r>
            <a:r>
              <a:rPr lang="zh-CN" altLang="en-US" dirty="0">
                <a:solidFill>
                  <a:schemeClr val="bg1"/>
                </a:solidFill>
              </a:rPr>
              <a:t>responsible for all the programming </a:t>
            </a:r>
            <a:r>
              <a:rPr lang="en-US" altLang="zh-CN" dirty="0">
                <a:solidFill>
                  <a:schemeClr val="bg1"/>
                </a:solidFill>
              </a:rPr>
              <a:t>works </a:t>
            </a:r>
            <a:r>
              <a:rPr lang="zh-CN" altLang="en-US" dirty="0">
                <a:solidFill>
                  <a:schemeClr val="bg1"/>
                </a:solidFill>
              </a:rPr>
              <a:t>to control the robot through various sensors</a:t>
            </a:r>
            <a:r>
              <a:rPr lang="en-US" altLang="zh-CN" dirty="0">
                <a:solidFill>
                  <a:schemeClr val="bg1"/>
                </a:solidFill>
              </a:rPr>
              <a:t>.</a:t>
            </a:r>
            <a:endParaRPr lang="zh-CN" altLang="en-US" dirty="0">
              <a:solidFill>
                <a:schemeClr val="bg1"/>
              </a:solidFill>
            </a:endParaRPr>
          </a:p>
        </p:txBody>
      </p:sp>
      <p:pic>
        <p:nvPicPr>
          <p:cNvPr id="17" name="图片 16">
            <a:extLst>
              <a:ext uri="{FF2B5EF4-FFF2-40B4-BE49-F238E27FC236}">
                <a16:creationId xmlns:a16="http://schemas.microsoft.com/office/drawing/2014/main" id="{72D0E54E-0C9E-0AC7-8648-51CD59DF44BA}"/>
              </a:ext>
            </a:extLst>
          </p:cNvPr>
          <p:cNvPicPr>
            <a:picLocks noChangeAspect="1"/>
          </p:cNvPicPr>
          <p:nvPr/>
        </p:nvPicPr>
        <p:blipFill>
          <a:blip r:embed="rId3"/>
          <a:stretch>
            <a:fillRect/>
          </a:stretch>
        </p:blipFill>
        <p:spPr>
          <a:xfrm>
            <a:off x="8445922" y="4955119"/>
            <a:ext cx="3202511" cy="1790936"/>
          </a:xfrm>
          <a:prstGeom prst="rect">
            <a:avLst/>
          </a:prstGeom>
        </p:spPr>
      </p:pic>
    </p:spTree>
    <p:extLst>
      <p:ext uri="{BB962C8B-B14F-4D97-AF65-F5344CB8AC3E}">
        <p14:creationId xmlns:p14="http://schemas.microsoft.com/office/powerpoint/2010/main" val="173789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9352" y="1320214"/>
            <a:ext cx="5836669" cy="5331963"/>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
        <p:nvSpPr>
          <p:cNvPr id="4" name="矩形 3"/>
          <p:cNvSpPr/>
          <p:nvPr/>
        </p:nvSpPr>
        <p:spPr>
          <a:xfrm>
            <a:off x="400361" y="330827"/>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3EEF407-370B-E4F4-7323-9069AC274CC6}"/>
              </a:ext>
            </a:extLst>
          </p:cNvPr>
          <p:cNvSpPr txBox="1"/>
          <p:nvPr/>
        </p:nvSpPr>
        <p:spPr>
          <a:xfrm>
            <a:off x="278227" y="1446999"/>
            <a:ext cx="5460591" cy="1200329"/>
          </a:xfrm>
          <a:prstGeom prst="rect">
            <a:avLst/>
          </a:prstGeom>
          <a:noFill/>
        </p:spPr>
        <p:txBody>
          <a:bodyPr wrap="square">
            <a:spAutoFit/>
          </a:bodyPr>
          <a:lstStyle/>
          <a:p>
            <a:r>
              <a:rPr lang="en-US" altLang="zh-CN" dirty="0">
                <a:solidFill>
                  <a:schemeClr val="bg1"/>
                </a:solidFill>
              </a:rPr>
              <a:t>I programmed the</a:t>
            </a:r>
            <a:r>
              <a:rPr lang="zh-CN" altLang="en-US" dirty="0">
                <a:solidFill>
                  <a:schemeClr val="bg1"/>
                </a:solidFill>
              </a:rPr>
              <a:t> </a:t>
            </a:r>
            <a:r>
              <a:rPr lang="en-US" altLang="zh-CN" dirty="0">
                <a:solidFill>
                  <a:schemeClr val="bg1"/>
                </a:solidFill>
              </a:rPr>
              <a:t>robot to </a:t>
            </a:r>
            <a:r>
              <a:rPr lang="zh-CN" altLang="en-US" dirty="0">
                <a:solidFill>
                  <a:schemeClr val="bg1"/>
                </a:solidFill>
              </a:rPr>
              <a:t>collect information through various sensors, send it to the luby controller, and process the data </a:t>
            </a:r>
            <a:r>
              <a:rPr lang="en-US" altLang="zh-CN" dirty="0">
                <a:solidFill>
                  <a:schemeClr val="bg1"/>
                </a:solidFill>
              </a:rPr>
              <a:t>to reach our goal by </a:t>
            </a:r>
            <a:r>
              <a:rPr lang="zh-CN" altLang="en-US" dirty="0">
                <a:solidFill>
                  <a:schemeClr val="bg1"/>
                </a:solidFill>
              </a:rPr>
              <a:t>graphical programming combined with c language.</a:t>
            </a:r>
            <a:r>
              <a:rPr lang="en-US" altLang="zh-CN" dirty="0">
                <a:solidFill>
                  <a:schemeClr val="bg1"/>
                </a:solidFill>
              </a:rPr>
              <a:t> </a:t>
            </a:r>
            <a:endParaRPr lang="zh-CN" altLang="en-US" dirty="0">
              <a:solidFill>
                <a:schemeClr val="bg1"/>
              </a:solidFill>
            </a:endParaRPr>
          </a:p>
        </p:txBody>
      </p:sp>
      <p:sp>
        <p:nvSpPr>
          <p:cNvPr id="12" name="文本框 11">
            <a:extLst>
              <a:ext uri="{FF2B5EF4-FFF2-40B4-BE49-F238E27FC236}">
                <a16:creationId xmlns:a16="http://schemas.microsoft.com/office/drawing/2014/main" id="{35F028DF-B512-66E1-B187-3713E29C3643}"/>
              </a:ext>
            </a:extLst>
          </p:cNvPr>
          <p:cNvSpPr txBox="1"/>
          <p:nvPr/>
        </p:nvSpPr>
        <p:spPr>
          <a:xfrm>
            <a:off x="1066326" y="311365"/>
            <a:ext cx="2683748" cy="1077218"/>
          </a:xfrm>
          <a:prstGeom prst="rect">
            <a:avLst/>
          </a:prstGeom>
          <a:noFill/>
        </p:spPr>
        <p:txBody>
          <a:bodyPr wrap="none" rtlCol="0">
            <a:spAutoFit/>
          </a:bodyPr>
          <a:lstStyle/>
          <a:p>
            <a:r>
              <a:rPr lang="en-US" altLang="zh-CN" sz="3200" dirty="0">
                <a:solidFill>
                  <a:schemeClr val="bg1"/>
                </a:solidFill>
                <a:ea typeface="字魂58号-创中黑" panose="00000500000000000000" pitchFamily="2" charset="-122"/>
              </a:rPr>
              <a:t>Robot Control</a:t>
            </a:r>
            <a:endParaRPr lang="zh-CN" altLang="en-US" sz="3200" dirty="0">
              <a:solidFill>
                <a:schemeClr val="bg1"/>
              </a:solidFill>
              <a:ea typeface="字魂58号-创中黑" panose="00000500000000000000" pitchFamily="2" charset="-122"/>
            </a:endParaRPr>
          </a:p>
          <a:p>
            <a:endParaRPr lang="zh-CN" altLang="en-US" sz="3200" dirty="0">
              <a:solidFill>
                <a:schemeClr val="bg1"/>
              </a:solidFill>
              <a:latin typeface="字魂58号-创中黑" panose="00000500000000000000" pitchFamily="2" charset="-122"/>
              <a:ea typeface="字魂58号-创中黑" panose="00000500000000000000" pitchFamily="2" charset="-122"/>
            </a:endParaRPr>
          </a:p>
        </p:txBody>
      </p:sp>
      <p:pic>
        <p:nvPicPr>
          <p:cNvPr id="15" name="图片 14">
            <a:extLst>
              <a:ext uri="{FF2B5EF4-FFF2-40B4-BE49-F238E27FC236}">
                <a16:creationId xmlns:a16="http://schemas.microsoft.com/office/drawing/2014/main" id="{0F739BE8-482A-D1F2-2D21-4CD3405F8B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38841" y="3096277"/>
            <a:ext cx="4029701" cy="889919"/>
          </a:xfrm>
          <a:prstGeom prst="rect">
            <a:avLst/>
          </a:prstGeom>
          <a:noFill/>
          <a:ln>
            <a:noFill/>
          </a:ln>
        </p:spPr>
      </p:pic>
      <p:pic>
        <p:nvPicPr>
          <p:cNvPr id="16" name="图片 15">
            <a:extLst>
              <a:ext uri="{FF2B5EF4-FFF2-40B4-BE49-F238E27FC236}">
                <a16:creationId xmlns:a16="http://schemas.microsoft.com/office/drawing/2014/main" id="{4097ABB5-C777-D455-89DC-4E40D73266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570" y="4315452"/>
            <a:ext cx="4982001" cy="2191097"/>
          </a:xfrm>
          <a:prstGeom prst="rect">
            <a:avLst/>
          </a:prstGeom>
        </p:spPr>
      </p:pic>
      <p:pic>
        <p:nvPicPr>
          <p:cNvPr id="18" name="图片 17">
            <a:extLst>
              <a:ext uri="{FF2B5EF4-FFF2-40B4-BE49-F238E27FC236}">
                <a16:creationId xmlns:a16="http://schemas.microsoft.com/office/drawing/2014/main" id="{EB76EEA1-F7A8-8418-8DCD-5C018B508535}"/>
              </a:ext>
            </a:extLst>
          </p:cNvPr>
          <p:cNvPicPr>
            <a:picLocks noChangeAspect="1"/>
          </p:cNvPicPr>
          <p:nvPr/>
        </p:nvPicPr>
        <p:blipFill>
          <a:blip r:embed="rId4"/>
          <a:stretch>
            <a:fillRect/>
          </a:stretch>
        </p:blipFill>
        <p:spPr>
          <a:xfrm>
            <a:off x="6792671" y="1080135"/>
            <a:ext cx="4333003" cy="3056044"/>
          </a:xfrm>
          <a:prstGeom prst="rect">
            <a:avLst/>
          </a:prstGeom>
        </p:spPr>
      </p:pic>
      <p:sp>
        <p:nvSpPr>
          <p:cNvPr id="20" name="文本框 19">
            <a:extLst>
              <a:ext uri="{FF2B5EF4-FFF2-40B4-BE49-F238E27FC236}">
                <a16:creationId xmlns:a16="http://schemas.microsoft.com/office/drawing/2014/main" id="{5CC2A8B2-9EB7-C1A4-4878-2A1B821349C1}"/>
              </a:ext>
            </a:extLst>
          </p:cNvPr>
          <p:cNvSpPr txBox="1"/>
          <p:nvPr/>
        </p:nvSpPr>
        <p:spPr>
          <a:xfrm>
            <a:off x="6561150" y="4315452"/>
            <a:ext cx="5630850" cy="1477328"/>
          </a:xfrm>
          <a:prstGeom prst="rect">
            <a:avLst/>
          </a:prstGeom>
          <a:noFill/>
        </p:spPr>
        <p:txBody>
          <a:bodyPr wrap="square">
            <a:spAutoFit/>
          </a:bodyPr>
          <a:lstStyle/>
          <a:p>
            <a:r>
              <a:rPr lang="zh-CN" altLang="en-US" dirty="0">
                <a:solidFill>
                  <a:schemeClr val="bg1"/>
                </a:solidFill>
              </a:rPr>
              <a:t>I use the above software to test the bending angle of the servo and the data from the infrared sensor and grayscale sensor. From these tests and data, I wrote code to determine the robot's performance in real time based on the values returned by the sensors</a:t>
            </a:r>
          </a:p>
        </p:txBody>
      </p:sp>
      <p:sp>
        <p:nvSpPr>
          <p:cNvPr id="21" name="矩形 20">
            <a:extLst>
              <a:ext uri="{FF2B5EF4-FFF2-40B4-BE49-F238E27FC236}">
                <a16:creationId xmlns:a16="http://schemas.microsoft.com/office/drawing/2014/main" id="{ABD3099C-397D-BDFC-BF95-E056856554BB}"/>
              </a:ext>
            </a:extLst>
          </p:cNvPr>
          <p:cNvSpPr/>
          <p:nvPr/>
        </p:nvSpPr>
        <p:spPr>
          <a:xfrm>
            <a:off x="6268322" y="849974"/>
            <a:ext cx="5836669" cy="5331963"/>
          </a:xfrm>
          <a:prstGeom prst="rect">
            <a:avLst/>
          </a:prstGeom>
          <a:noFill/>
          <a:ln>
            <a:solidFill>
              <a:schemeClr val="bg1"/>
            </a:solidFill>
          </a:ln>
          <a:extLst>
            <a:ext uri="{909E8E84-426E-40DD-AFC4-6F175D3DCCD1}">
              <a14:hiddenFill xmlns:a14="http://schemas.microsoft.com/office/drawing/2010/main">
                <a:solidFill>
                  <a:srgbClr val="7B7F7E"/>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endParaRPr>
          </a:p>
        </p:txBody>
      </p:sp>
    </p:spTree>
  </p:cSld>
  <p:clrMapOvr>
    <a:masterClrMapping/>
  </p:clrMapOvr>
  <p:transition>
    <p:check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2165" y="287212"/>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5F028DF-B512-66E1-B187-3713E29C3643}"/>
              </a:ext>
            </a:extLst>
          </p:cNvPr>
          <p:cNvSpPr txBox="1"/>
          <p:nvPr/>
        </p:nvSpPr>
        <p:spPr>
          <a:xfrm>
            <a:off x="984011" y="305905"/>
            <a:ext cx="3336170" cy="584775"/>
          </a:xfrm>
          <a:prstGeom prst="rect">
            <a:avLst/>
          </a:prstGeom>
          <a:noFill/>
        </p:spPr>
        <p:txBody>
          <a:bodyPr wrap="none" rtlCol="0">
            <a:spAutoFit/>
          </a:bodyPr>
          <a:lstStyle/>
          <a:p>
            <a:r>
              <a:rPr lang="en-US" altLang="zh-CN" sz="3200" dirty="0">
                <a:solidFill>
                  <a:schemeClr val="bg1"/>
                </a:solidFill>
                <a:ea typeface="字魂58号-创中黑" panose="00000500000000000000" pitchFamily="2" charset="-122"/>
              </a:rPr>
              <a:t>Function Modules</a:t>
            </a:r>
            <a:endParaRPr lang="zh-CN" altLang="en-US" sz="3200" dirty="0">
              <a:solidFill>
                <a:schemeClr val="bg1"/>
              </a:solidFill>
              <a:ea typeface="字魂58号-创中黑" panose="00000500000000000000" pitchFamily="2" charset="-122"/>
            </a:endParaRPr>
          </a:p>
        </p:txBody>
      </p:sp>
      <p:sp>
        <p:nvSpPr>
          <p:cNvPr id="2" name="圆角矩形 6">
            <a:extLst>
              <a:ext uri="{FF2B5EF4-FFF2-40B4-BE49-F238E27FC236}">
                <a16:creationId xmlns:a16="http://schemas.microsoft.com/office/drawing/2014/main" id="{5524E40A-7DF0-C86E-885C-14ACFB501595}"/>
              </a:ext>
            </a:extLst>
          </p:cNvPr>
          <p:cNvSpPr/>
          <p:nvPr/>
        </p:nvSpPr>
        <p:spPr>
          <a:xfrm>
            <a:off x="3868821" y="1664405"/>
            <a:ext cx="2295821" cy="2104273"/>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3" name="圆角矩形 7">
            <a:extLst>
              <a:ext uri="{FF2B5EF4-FFF2-40B4-BE49-F238E27FC236}">
                <a16:creationId xmlns:a16="http://schemas.microsoft.com/office/drawing/2014/main" id="{A6111733-CC75-DFD0-86F8-979E8DFCF04C}"/>
              </a:ext>
            </a:extLst>
          </p:cNvPr>
          <p:cNvSpPr/>
          <p:nvPr/>
        </p:nvSpPr>
        <p:spPr>
          <a:xfrm>
            <a:off x="6285209" y="1677118"/>
            <a:ext cx="2234380" cy="2104273"/>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6" name="圆角矩形 8">
            <a:extLst>
              <a:ext uri="{FF2B5EF4-FFF2-40B4-BE49-F238E27FC236}">
                <a16:creationId xmlns:a16="http://schemas.microsoft.com/office/drawing/2014/main" id="{988A8F5E-9AE6-2ABC-E2B3-B12E8A1CCB83}"/>
              </a:ext>
            </a:extLst>
          </p:cNvPr>
          <p:cNvSpPr/>
          <p:nvPr/>
        </p:nvSpPr>
        <p:spPr>
          <a:xfrm>
            <a:off x="6285209" y="4001709"/>
            <a:ext cx="2234380" cy="1931403"/>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7" name="圆角矩形 9">
            <a:extLst>
              <a:ext uri="{FF2B5EF4-FFF2-40B4-BE49-F238E27FC236}">
                <a16:creationId xmlns:a16="http://schemas.microsoft.com/office/drawing/2014/main" id="{B6F041B2-3BF6-E38D-9D7E-BE243C8351B7}"/>
              </a:ext>
            </a:extLst>
          </p:cNvPr>
          <p:cNvSpPr/>
          <p:nvPr/>
        </p:nvSpPr>
        <p:spPr>
          <a:xfrm>
            <a:off x="3868821" y="3964526"/>
            <a:ext cx="2295821" cy="1968587"/>
          </a:xfrm>
          <a:prstGeom prst="roundRect">
            <a:avLst>
              <a:gd name="adj" fmla="val 888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endParaRPr>
          </a:p>
        </p:txBody>
      </p:sp>
      <p:sp>
        <p:nvSpPr>
          <p:cNvPr id="9" name="TextBox 34">
            <a:extLst>
              <a:ext uri="{FF2B5EF4-FFF2-40B4-BE49-F238E27FC236}">
                <a16:creationId xmlns:a16="http://schemas.microsoft.com/office/drawing/2014/main" id="{BAE29DE2-BF4B-D06A-A32D-7D414E015493}"/>
              </a:ext>
            </a:extLst>
          </p:cNvPr>
          <p:cNvSpPr txBox="1"/>
          <p:nvPr/>
        </p:nvSpPr>
        <p:spPr>
          <a:xfrm>
            <a:off x="48445" y="1726841"/>
            <a:ext cx="4007940" cy="199323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When it detects obstructions on both sides of the car </a:t>
            </a:r>
            <a:r>
              <a:rPr kumimoji="0" lang="en-US"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 first hit the rear at a medium speed to adjust the direction, then drive straight forward for a certain distance </a:t>
            </a:r>
            <a:r>
              <a:rPr lang="en-US" sz="1400" dirty="0">
                <a:solidFill>
                  <a:schemeClr val="bg1"/>
                </a:solidFill>
                <a:latin typeface="字魂58号-创中黑" panose="00000500000000000000" pitchFamily="2" charset="-122"/>
                <a:ea typeface="字魂58号-创中黑" panose="00000500000000000000" pitchFamily="2" charset="-122"/>
              </a:rPr>
              <a:t>and</a:t>
            </a:r>
            <a:r>
              <a:rPr lang="zh-CN" altLang="en-US" sz="1400" dirty="0">
                <a:solidFill>
                  <a:schemeClr val="bg1"/>
                </a:solidFill>
                <a:latin typeface="字魂58号-创中黑" panose="00000500000000000000" pitchFamily="2" charset="-122"/>
                <a:ea typeface="字魂58号-创中黑" panose="00000500000000000000" pitchFamily="2" charset="-122"/>
              </a:rPr>
              <a:t> </a:t>
            </a:r>
            <a:r>
              <a:rPr kumimoji="0" lang="en-US"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back up at full speed while pressing down the front shovel.</a:t>
            </a:r>
          </a:p>
        </p:txBody>
      </p:sp>
      <p:sp>
        <p:nvSpPr>
          <p:cNvPr id="13" name="TextBox 34">
            <a:extLst>
              <a:ext uri="{FF2B5EF4-FFF2-40B4-BE49-F238E27FC236}">
                <a16:creationId xmlns:a16="http://schemas.microsoft.com/office/drawing/2014/main" id="{5020DA9F-6471-B2FD-C7DA-E4BDF09B90C6}"/>
              </a:ext>
            </a:extLst>
          </p:cNvPr>
          <p:cNvSpPr txBox="1"/>
          <p:nvPr/>
        </p:nvSpPr>
        <p:spPr>
          <a:xfrm>
            <a:off x="104090" y="4761708"/>
            <a:ext cx="3644164" cy="16700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50000"/>
              </a:lnSpc>
              <a:spcBef>
                <a:spcPts val="0"/>
              </a:spcBef>
              <a:spcAft>
                <a:spcPts val="0"/>
              </a:spcAft>
              <a:buClrTx/>
              <a:buSzTx/>
              <a:buFontTx/>
              <a:buNone/>
              <a:defRPr/>
            </a:pPr>
            <a:r>
              <a:rPr kumimoji="0" lang="en-US" sz="1400" b="0" i="0" u="none" strike="noStrike" kern="1200" cap="none" spc="0" normalizeH="0" baseline="0" noProof="0" dirty="0">
                <a:ln>
                  <a:noFill/>
                </a:ln>
                <a:solidFill>
                  <a:schemeClr val="bg1"/>
                </a:solidFill>
                <a:effectLst/>
                <a:uLnTx/>
                <a:uFillTx/>
                <a:latin typeface="字魂58号-创中黑" panose="00000500000000000000" pitchFamily="2" charset="-122"/>
                <a:ea typeface="字魂58号-创中黑" panose="00000500000000000000" pitchFamily="2" charset="-122"/>
              </a:rPr>
              <a:t>If it is in the middle of the safety zone and facing the field at the same time, the forward speed of the car is given, otherwise, the steering is performed until the above two conditions are met.</a:t>
            </a:r>
          </a:p>
        </p:txBody>
      </p:sp>
      <p:sp>
        <p:nvSpPr>
          <p:cNvPr id="15" name="TextBox 34">
            <a:extLst>
              <a:ext uri="{FF2B5EF4-FFF2-40B4-BE49-F238E27FC236}">
                <a16:creationId xmlns:a16="http://schemas.microsoft.com/office/drawing/2014/main" id="{F20D065E-1820-02D6-0535-8063993D9F8B}"/>
              </a:ext>
            </a:extLst>
          </p:cNvPr>
          <p:cNvSpPr txBox="1"/>
          <p:nvPr/>
        </p:nvSpPr>
        <p:spPr>
          <a:xfrm>
            <a:off x="8540896" y="1600438"/>
            <a:ext cx="3706565" cy="19984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lang="en-US" sz="1400" b="1" dirty="0">
                <a:solidFill>
                  <a:schemeClr val="bg1"/>
                </a:solidFill>
                <a:ea typeface="字魂58号-创中黑" panose="00000500000000000000" pitchFamily="2" charset="-122"/>
              </a:rPr>
              <a:t>When an enemy is detected, I get the </a:t>
            </a:r>
            <a:r>
              <a:rPr lang="en-US" altLang="zh-CN" sz="1400" b="1" dirty="0">
                <a:solidFill>
                  <a:schemeClr val="bg1"/>
                </a:solidFill>
                <a:ea typeface="字魂58号-创中黑" panose="00000500000000000000" pitchFamily="2" charset="-122"/>
              </a:rPr>
              <a:t>D-value </a:t>
            </a:r>
            <a:r>
              <a:rPr lang="en-US" sz="1400" b="1" dirty="0">
                <a:solidFill>
                  <a:schemeClr val="bg1"/>
                </a:solidFill>
                <a:ea typeface="字魂58号-创中黑" panose="00000500000000000000" pitchFamily="2" charset="-122"/>
              </a:rPr>
              <a:t>between the left and right wheels and the forward speed by substituting the direction angle and gray value of the enemy into different linear functions to make the robot attack the opponent.</a:t>
            </a:r>
          </a:p>
        </p:txBody>
      </p:sp>
      <p:sp>
        <p:nvSpPr>
          <p:cNvPr id="17" name="TextBox 34">
            <a:extLst>
              <a:ext uri="{FF2B5EF4-FFF2-40B4-BE49-F238E27FC236}">
                <a16:creationId xmlns:a16="http://schemas.microsoft.com/office/drawing/2014/main" id="{A01F61DC-4D20-C7C0-BCB2-ADBC35E390D5}"/>
              </a:ext>
            </a:extLst>
          </p:cNvPr>
          <p:cNvSpPr txBox="1"/>
          <p:nvPr/>
        </p:nvSpPr>
        <p:spPr>
          <a:xfrm>
            <a:off x="8640156" y="4503753"/>
            <a:ext cx="3484613" cy="23216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lang="en-US" sz="1400" b="1" dirty="0">
                <a:solidFill>
                  <a:schemeClr val="bg1"/>
                </a:solidFill>
                <a:ea typeface="字魂58号-创中黑" panose="00000500000000000000" pitchFamily="2" charset="-122"/>
              </a:rPr>
              <a:t>When it detects that the </a:t>
            </a:r>
            <a:r>
              <a:rPr lang="en-US" altLang="zh-CN" sz="1400" b="1" dirty="0">
                <a:solidFill>
                  <a:schemeClr val="bg1"/>
                </a:solidFill>
                <a:ea typeface="字魂58号-创中黑" panose="00000500000000000000" pitchFamily="2" charset="-122"/>
              </a:rPr>
              <a:t>D-value</a:t>
            </a:r>
            <a:r>
              <a:rPr lang="en-US" sz="1400" b="1" dirty="0">
                <a:solidFill>
                  <a:schemeClr val="bg1"/>
                </a:solidFill>
                <a:ea typeface="字魂58号-创中黑" panose="00000500000000000000" pitchFamily="2" charset="-122"/>
              </a:rPr>
              <a:t> between the infrared sensors before and after the robot is beyond the range, it means that it has been pushed off the stage. When this happens, re-staging is done using a procedure similar to staging.</a:t>
            </a:r>
          </a:p>
        </p:txBody>
      </p:sp>
      <p:sp>
        <p:nvSpPr>
          <p:cNvPr id="18" name="文本框 17">
            <a:extLst>
              <a:ext uri="{FF2B5EF4-FFF2-40B4-BE49-F238E27FC236}">
                <a16:creationId xmlns:a16="http://schemas.microsoft.com/office/drawing/2014/main" id="{002B129C-1C03-B1F5-753D-99DE14148858}"/>
              </a:ext>
            </a:extLst>
          </p:cNvPr>
          <p:cNvSpPr txBox="1"/>
          <p:nvPr/>
        </p:nvSpPr>
        <p:spPr>
          <a:xfrm>
            <a:off x="48445" y="1212160"/>
            <a:ext cx="2295821" cy="584775"/>
          </a:xfrm>
          <a:prstGeom prst="rect">
            <a:avLst/>
          </a:prstGeom>
          <a:noFill/>
        </p:spPr>
        <p:txBody>
          <a:bodyPr wrap="none" rtlCol="0">
            <a:spAutoFit/>
          </a:bodyPr>
          <a:lstStyle/>
          <a:p>
            <a:r>
              <a:rPr lang="en-US" altLang="zh-CN" sz="3200" dirty="0">
                <a:solidFill>
                  <a:schemeClr val="bg1"/>
                </a:solidFill>
                <a:ea typeface="字魂58号-创中黑" panose="00000500000000000000" pitchFamily="2" charset="-122"/>
              </a:rPr>
              <a:t>Go Onstage</a:t>
            </a:r>
            <a:endParaRPr lang="zh-CN" altLang="en-US" sz="3200" dirty="0">
              <a:solidFill>
                <a:schemeClr val="bg1"/>
              </a:solidFill>
              <a:ea typeface="字魂58号-创中黑" panose="00000500000000000000" pitchFamily="2" charset="-122"/>
            </a:endParaRPr>
          </a:p>
        </p:txBody>
      </p:sp>
      <p:pic>
        <p:nvPicPr>
          <p:cNvPr id="20" name="图片 19">
            <a:extLst>
              <a:ext uri="{FF2B5EF4-FFF2-40B4-BE49-F238E27FC236}">
                <a16:creationId xmlns:a16="http://schemas.microsoft.com/office/drawing/2014/main" id="{B0298246-7B9B-9AA2-C9F5-4E7AFC0E0442}"/>
              </a:ext>
            </a:extLst>
          </p:cNvPr>
          <p:cNvPicPr>
            <a:picLocks noChangeAspect="1"/>
          </p:cNvPicPr>
          <p:nvPr/>
        </p:nvPicPr>
        <p:blipFill>
          <a:blip r:embed="rId2"/>
          <a:stretch>
            <a:fillRect/>
          </a:stretch>
        </p:blipFill>
        <p:spPr>
          <a:xfrm>
            <a:off x="3948460" y="1755978"/>
            <a:ext cx="2167510" cy="1917672"/>
          </a:xfrm>
          <a:prstGeom prst="rect">
            <a:avLst/>
          </a:prstGeom>
        </p:spPr>
      </p:pic>
      <p:sp>
        <p:nvSpPr>
          <p:cNvPr id="21" name="文本框 20">
            <a:extLst>
              <a:ext uri="{FF2B5EF4-FFF2-40B4-BE49-F238E27FC236}">
                <a16:creationId xmlns:a16="http://schemas.microsoft.com/office/drawing/2014/main" id="{AA62DFCF-5D72-A039-9F76-2B8F1FCDB766}"/>
              </a:ext>
            </a:extLst>
          </p:cNvPr>
          <p:cNvSpPr txBox="1"/>
          <p:nvPr/>
        </p:nvSpPr>
        <p:spPr>
          <a:xfrm>
            <a:off x="15845" y="4247183"/>
            <a:ext cx="1212191" cy="584775"/>
          </a:xfrm>
          <a:prstGeom prst="rect">
            <a:avLst/>
          </a:prstGeom>
          <a:noFill/>
        </p:spPr>
        <p:txBody>
          <a:bodyPr wrap="none" rtlCol="0">
            <a:spAutoFit/>
          </a:bodyPr>
          <a:lstStyle/>
          <a:p>
            <a:r>
              <a:rPr lang="en-US" altLang="zh-CN" sz="3200" dirty="0">
                <a:solidFill>
                  <a:schemeClr val="bg1"/>
                </a:solidFill>
                <a:ea typeface="字魂58号-创中黑" panose="00000500000000000000" pitchFamily="2" charset="-122"/>
              </a:rPr>
              <a:t>Patrol</a:t>
            </a:r>
            <a:endParaRPr lang="zh-CN" altLang="en-US" sz="3200" dirty="0">
              <a:solidFill>
                <a:schemeClr val="bg1"/>
              </a:solidFill>
              <a:ea typeface="字魂58号-创中黑" panose="00000500000000000000" pitchFamily="2" charset="-122"/>
            </a:endParaRPr>
          </a:p>
        </p:txBody>
      </p:sp>
      <p:pic>
        <p:nvPicPr>
          <p:cNvPr id="23" name="图片 22">
            <a:extLst>
              <a:ext uri="{FF2B5EF4-FFF2-40B4-BE49-F238E27FC236}">
                <a16:creationId xmlns:a16="http://schemas.microsoft.com/office/drawing/2014/main" id="{6F6DFAE3-2547-A960-CB7D-427A4469D5E2}"/>
              </a:ext>
            </a:extLst>
          </p:cNvPr>
          <p:cNvPicPr>
            <a:picLocks noChangeAspect="1"/>
          </p:cNvPicPr>
          <p:nvPr/>
        </p:nvPicPr>
        <p:blipFill>
          <a:blip r:embed="rId3"/>
          <a:stretch>
            <a:fillRect/>
          </a:stretch>
        </p:blipFill>
        <p:spPr>
          <a:xfrm>
            <a:off x="6389115" y="1755978"/>
            <a:ext cx="2047875" cy="1905000"/>
          </a:xfrm>
          <a:prstGeom prst="rect">
            <a:avLst/>
          </a:prstGeom>
        </p:spPr>
      </p:pic>
      <p:sp>
        <p:nvSpPr>
          <p:cNvPr id="24" name="文本框 23">
            <a:extLst>
              <a:ext uri="{FF2B5EF4-FFF2-40B4-BE49-F238E27FC236}">
                <a16:creationId xmlns:a16="http://schemas.microsoft.com/office/drawing/2014/main" id="{72363B70-DCBC-6866-8614-A7AC65535A63}"/>
              </a:ext>
            </a:extLst>
          </p:cNvPr>
          <p:cNvSpPr txBox="1"/>
          <p:nvPr/>
        </p:nvSpPr>
        <p:spPr>
          <a:xfrm>
            <a:off x="8540896" y="1042487"/>
            <a:ext cx="1289135" cy="584775"/>
          </a:xfrm>
          <a:prstGeom prst="rect">
            <a:avLst/>
          </a:prstGeom>
          <a:noFill/>
        </p:spPr>
        <p:txBody>
          <a:bodyPr wrap="none" rtlCol="0">
            <a:spAutoFit/>
          </a:bodyPr>
          <a:lstStyle/>
          <a:p>
            <a:r>
              <a:rPr lang="en-US" altLang="zh-CN" sz="3200" dirty="0">
                <a:solidFill>
                  <a:schemeClr val="bg1"/>
                </a:solidFill>
                <a:ea typeface="字魂58号-创中黑" panose="00000500000000000000" pitchFamily="2" charset="-122"/>
              </a:rPr>
              <a:t>Attack</a:t>
            </a:r>
            <a:endParaRPr lang="zh-CN" altLang="en-US" sz="3200" dirty="0">
              <a:solidFill>
                <a:schemeClr val="bg1"/>
              </a:solidFill>
              <a:ea typeface="字魂58号-创中黑" panose="00000500000000000000" pitchFamily="2" charset="-122"/>
            </a:endParaRPr>
          </a:p>
        </p:txBody>
      </p:sp>
      <p:sp>
        <p:nvSpPr>
          <p:cNvPr id="25" name="文本框 24">
            <a:extLst>
              <a:ext uri="{FF2B5EF4-FFF2-40B4-BE49-F238E27FC236}">
                <a16:creationId xmlns:a16="http://schemas.microsoft.com/office/drawing/2014/main" id="{ECB798BA-E251-CE5B-77A6-256E05E5E490}"/>
              </a:ext>
            </a:extLst>
          </p:cNvPr>
          <p:cNvSpPr txBox="1"/>
          <p:nvPr/>
        </p:nvSpPr>
        <p:spPr>
          <a:xfrm>
            <a:off x="8640156" y="4001709"/>
            <a:ext cx="1471878" cy="584775"/>
          </a:xfrm>
          <a:prstGeom prst="rect">
            <a:avLst/>
          </a:prstGeom>
          <a:noFill/>
        </p:spPr>
        <p:txBody>
          <a:bodyPr wrap="none" rtlCol="0">
            <a:spAutoFit/>
          </a:bodyPr>
          <a:lstStyle/>
          <a:p>
            <a:r>
              <a:rPr lang="en-US" altLang="zh-CN" sz="3200" dirty="0">
                <a:solidFill>
                  <a:schemeClr val="bg1"/>
                </a:solidFill>
                <a:ea typeface="字魂58号-创中黑" panose="00000500000000000000" pitchFamily="2" charset="-122"/>
              </a:rPr>
              <a:t>Defend</a:t>
            </a:r>
            <a:endParaRPr lang="zh-CN" altLang="en-US" sz="3200" dirty="0">
              <a:solidFill>
                <a:schemeClr val="bg1"/>
              </a:solidFill>
              <a:ea typeface="字魂58号-创中黑" panose="00000500000000000000" pitchFamily="2" charset="-122"/>
            </a:endParaRPr>
          </a:p>
        </p:txBody>
      </p:sp>
      <p:pic>
        <p:nvPicPr>
          <p:cNvPr id="27" name="图片 26">
            <a:extLst>
              <a:ext uri="{FF2B5EF4-FFF2-40B4-BE49-F238E27FC236}">
                <a16:creationId xmlns:a16="http://schemas.microsoft.com/office/drawing/2014/main" id="{1AF83B9A-C8A5-ECCA-D16D-EAD930898A3D}"/>
              </a:ext>
            </a:extLst>
          </p:cNvPr>
          <p:cNvPicPr>
            <a:picLocks noChangeAspect="1"/>
          </p:cNvPicPr>
          <p:nvPr/>
        </p:nvPicPr>
        <p:blipFill rotWithShape="1">
          <a:blip r:embed="rId4"/>
          <a:srcRect l="9200"/>
          <a:stretch/>
        </p:blipFill>
        <p:spPr>
          <a:xfrm>
            <a:off x="6313201" y="4044846"/>
            <a:ext cx="2123789" cy="1807946"/>
          </a:xfrm>
          <a:prstGeom prst="rect">
            <a:avLst/>
          </a:prstGeom>
        </p:spPr>
      </p:pic>
      <p:pic>
        <p:nvPicPr>
          <p:cNvPr id="29" name="图片 28">
            <a:extLst>
              <a:ext uri="{FF2B5EF4-FFF2-40B4-BE49-F238E27FC236}">
                <a16:creationId xmlns:a16="http://schemas.microsoft.com/office/drawing/2014/main" id="{D2D30672-9E97-3517-4222-40DC02393F0D}"/>
              </a:ext>
            </a:extLst>
          </p:cNvPr>
          <p:cNvPicPr>
            <a:picLocks noChangeAspect="1"/>
          </p:cNvPicPr>
          <p:nvPr/>
        </p:nvPicPr>
        <p:blipFill>
          <a:blip r:embed="rId5"/>
          <a:stretch>
            <a:fillRect/>
          </a:stretch>
        </p:blipFill>
        <p:spPr>
          <a:xfrm>
            <a:off x="3880640" y="4066773"/>
            <a:ext cx="2215360" cy="1801274"/>
          </a:xfrm>
          <a:prstGeom prst="rect">
            <a:avLst/>
          </a:prstGeom>
        </p:spPr>
      </p:pic>
    </p:spTree>
    <p:extLst>
      <p:ext uri="{BB962C8B-B14F-4D97-AF65-F5344CB8AC3E}">
        <p14:creationId xmlns:p14="http://schemas.microsoft.com/office/powerpoint/2010/main" val="493429244"/>
      </p:ext>
    </p:extLst>
  </p:cSld>
  <p:clrMapOvr>
    <a:masterClrMapping/>
  </p:clrMapOvr>
  <p:transition>
    <p:check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5394" y="1980627"/>
            <a:ext cx="8616886" cy="3311525"/>
          </a:xfrm>
          <a:prstGeom prst="rect">
            <a:avLst/>
          </a:prstGeom>
          <a:gradFill>
            <a:gsLst>
              <a:gs pos="0">
                <a:srgbClr val="B88240">
                  <a:alpha val="54000"/>
                </a:srgbClr>
              </a:gs>
              <a:gs pos="85000">
                <a:srgbClr val="E8620E"/>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9" name="文本框 8"/>
          <p:cNvSpPr txBox="1"/>
          <p:nvPr/>
        </p:nvSpPr>
        <p:spPr>
          <a:xfrm>
            <a:off x="1080245" y="3132704"/>
            <a:ext cx="5980430" cy="1198880"/>
          </a:xfrm>
          <a:prstGeom prst="rect">
            <a:avLst/>
          </a:prstGeom>
          <a:noFill/>
        </p:spPr>
        <p:txBody>
          <a:bodyPr wrap="square" rtlCol="0">
            <a:spAutoFit/>
          </a:bodyPr>
          <a:lstStyle/>
          <a:p>
            <a:pPr algn="l"/>
            <a:r>
              <a:rPr lang="en-US" altLang="zh-CN" sz="7200" dirty="0">
                <a:solidFill>
                  <a:schemeClr val="bg1"/>
                </a:solidFill>
                <a:latin typeface="Source Han Sans CN" panose="020B0600000000000000" charset="-122"/>
                <a:ea typeface="Source Han Sans CN" panose="020B0600000000000000" charset="-122"/>
                <a:sym typeface="+mn-ea"/>
              </a:rPr>
              <a:t>Thanks</a:t>
            </a:r>
            <a:endParaRPr lang="zh-CN" altLang="en-US" sz="7200" dirty="0">
              <a:solidFill>
                <a:schemeClr val="bg1"/>
              </a:solidFill>
              <a:latin typeface="Source Han Sans CN" panose="020B0600000000000000" charset="-122"/>
              <a:ea typeface="Source Han Sans CN" panose="020B0600000000000000" charset="-122"/>
              <a:sym typeface="+mn-ea"/>
            </a:endParaRPr>
          </a:p>
        </p:txBody>
      </p:sp>
      <p:sp>
        <p:nvSpPr>
          <p:cNvPr id="11" name="文本框 10">
            <a:extLst>
              <a:ext uri="{FF2B5EF4-FFF2-40B4-BE49-F238E27FC236}">
                <a16:creationId xmlns:a16="http://schemas.microsoft.com/office/drawing/2014/main" id="{86E7E852-B8C5-657C-0DA0-974E1CA38C05}"/>
              </a:ext>
            </a:extLst>
          </p:cNvPr>
          <p:cNvSpPr txBox="1"/>
          <p:nvPr/>
        </p:nvSpPr>
        <p:spPr>
          <a:xfrm>
            <a:off x="7060675" y="4627202"/>
            <a:ext cx="1102937" cy="369332"/>
          </a:xfrm>
          <a:prstGeom prst="rect">
            <a:avLst/>
          </a:prstGeom>
          <a:noFill/>
        </p:spPr>
        <p:txBody>
          <a:bodyPr wrap="square" rtlCol="0">
            <a:spAutoFit/>
          </a:bodyPr>
          <a:lstStyle/>
          <a:p>
            <a:r>
              <a:rPr lang="en-US" altLang="zh-CN" dirty="0" err="1">
                <a:solidFill>
                  <a:schemeClr val="bg1"/>
                </a:solidFill>
              </a:rPr>
              <a:t>Haoyi</a:t>
            </a:r>
            <a:r>
              <a:rPr lang="en-US" altLang="zh-CN" dirty="0">
                <a:solidFill>
                  <a:schemeClr val="bg1"/>
                </a:solidFill>
              </a:rPr>
              <a:t> Xu</a:t>
            </a:r>
            <a:endParaRPr lang="zh-CN" altLang="en-US" dirty="0">
              <a:solidFill>
                <a:schemeClr val="bg1"/>
              </a:solidFill>
            </a:endParaRPr>
          </a:p>
        </p:txBody>
      </p:sp>
      <p:sp>
        <p:nvSpPr>
          <p:cNvPr id="17" name="文本框 16">
            <a:extLst>
              <a:ext uri="{FF2B5EF4-FFF2-40B4-BE49-F238E27FC236}">
                <a16:creationId xmlns:a16="http://schemas.microsoft.com/office/drawing/2014/main" id="{5DD94347-1757-69B2-9220-89976A52147B}"/>
              </a:ext>
            </a:extLst>
          </p:cNvPr>
          <p:cNvSpPr txBox="1"/>
          <p:nvPr/>
        </p:nvSpPr>
        <p:spPr>
          <a:xfrm>
            <a:off x="4863837" y="5462483"/>
            <a:ext cx="6608584" cy="923330"/>
          </a:xfrm>
          <a:prstGeom prst="rect">
            <a:avLst/>
          </a:prstGeom>
          <a:noFill/>
        </p:spPr>
        <p:txBody>
          <a:bodyPr wrap="square">
            <a:spAutoFit/>
          </a:bodyPr>
          <a:lstStyle/>
          <a:p>
            <a:r>
              <a:rPr lang="zh-CN" altLang="en-US" dirty="0">
                <a:solidFill>
                  <a:schemeClr val="accent4">
                    <a:lumMod val="40000"/>
                    <a:lumOff val="60000"/>
                  </a:schemeClr>
                </a:solidFill>
              </a:rPr>
              <a:t>Feel free to visit my github link</a:t>
            </a:r>
            <a:r>
              <a:rPr lang="en-US" altLang="zh-CN" dirty="0">
                <a:solidFill>
                  <a:schemeClr val="accent4">
                    <a:lumMod val="40000"/>
                    <a:lumOff val="60000"/>
                  </a:schemeClr>
                </a:solidFill>
              </a:rPr>
              <a:t>——https://github.com/derkder </a:t>
            </a:r>
            <a:r>
              <a:rPr lang="zh-CN" altLang="en-US" dirty="0">
                <a:solidFill>
                  <a:schemeClr val="accent4">
                    <a:lumMod val="40000"/>
                    <a:lumOff val="60000"/>
                  </a:schemeClr>
                </a:solidFill>
              </a:rPr>
              <a:t> to learn more about me and my work</a:t>
            </a:r>
            <a:r>
              <a:rPr lang="en-US" altLang="zh-CN" dirty="0">
                <a:solidFill>
                  <a:schemeClr val="accent4">
                    <a:lumMod val="40000"/>
                    <a:lumOff val="60000"/>
                  </a:schemeClr>
                </a:solidFill>
              </a:rPr>
              <a:t>s</a:t>
            </a:r>
            <a:r>
              <a:rPr lang="zh-CN" altLang="en-US" dirty="0">
                <a:solidFill>
                  <a:schemeClr val="accent4">
                    <a:lumMod val="40000"/>
                    <a:lumOff val="60000"/>
                  </a:schemeClr>
                </a:solidFill>
              </a:rPr>
              <a:t>. </a:t>
            </a:r>
            <a:endParaRPr lang="en-US" altLang="zh-CN" dirty="0">
              <a:solidFill>
                <a:schemeClr val="accent4">
                  <a:lumMod val="40000"/>
                  <a:lumOff val="60000"/>
                </a:schemeClr>
              </a:solidFill>
            </a:endParaRPr>
          </a:p>
          <a:p>
            <a:r>
              <a:rPr lang="zh-CN" altLang="en-US" dirty="0">
                <a:solidFill>
                  <a:schemeClr val="accent4">
                    <a:lumMod val="40000"/>
                    <a:lumOff val="60000"/>
                  </a:schemeClr>
                </a:solidFill>
              </a:rPr>
              <a:t>(</a:t>
            </a:r>
            <a:r>
              <a:rPr lang="en-US" altLang="zh-CN" dirty="0">
                <a:solidFill>
                  <a:schemeClr val="accent4">
                    <a:lumMod val="40000"/>
                    <a:lumOff val="60000"/>
                  </a:schemeClr>
                </a:solidFill>
              </a:rPr>
              <a:t>However,</a:t>
            </a:r>
            <a:r>
              <a:rPr lang="zh-CN" altLang="en-US" dirty="0">
                <a:solidFill>
                  <a:schemeClr val="accent4">
                    <a:lumMod val="40000"/>
                    <a:lumOff val="60000"/>
                  </a:schemeClr>
                </a:solidFill>
              </a:rPr>
              <a:t> </a:t>
            </a:r>
            <a:r>
              <a:rPr lang="en-US" altLang="zh-CN" dirty="0">
                <a:solidFill>
                  <a:schemeClr val="accent4">
                    <a:lumMod val="40000"/>
                    <a:lumOff val="60000"/>
                  </a:schemeClr>
                </a:solidFill>
              </a:rPr>
              <a:t>t</a:t>
            </a:r>
            <a:r>
              <a:rPr lang="zh-CN" altLang="en-US" dirty="0">
                <a:solidFill>
                  <a:schemeClr val="accent4">
                    <a:lumMod val="40000"/>
                    <a:lumOff val="60000"/>
                  </a:schemeClr>
                </a:solidFill>
              </a:rPr>
              <a:t>he content inside is mostly written in Chinese)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43959" y="136820"/>
            <a:ext cx="2588260" cy="2214880"/>
          </a:xfrm>
          <a:prstGeom prst="rect">
            <a:avLst/>
          </a:prstGeom>
          <a:noFill/>
        </p:spPr>
        <p:txBody>
          <a:bodyPr wrap="square" rtlCol="0">
            <a:spAutoFit/>
          </a:bodyPr>
          <a:lstStyle/>
          <a:p>
            <a:pPr algn="l"/>
            <a:r>
              <a:rPr lang="en-US" altLang="zh-CN" sz="13800" b="1" dirty="0">
                <a:solidFill>
                  <a:schemeClr val="bg1"/>
                </a:solidFill>
                <a:effectLst/>
                <a:latin typeface="Source Han Sans CN Bold" panose="020B0600000000000000" charset="-122"/>
                <a:ea typeface="Source Han Sans CN Bold" panose="020B0600000000000000" charset="-122"/>
              </a:rPr>
              <a:t>01</a:t>
            </a:r>
          </a:p>
        </p:txBody>
      </p:sp>
      <p:sp>
        <p:nvSpPr>
          <p:cNvPr id="8" name="文本框 7"/>
          <p:cNvSpPr txBox="1"/>
          <p:nvPr/>
        </p:nvSpPr>
        <p:spPr>
          <a:xfrm>
            <a:off x="91030" y="2172591"/>
            <a:ext cx="8506702" cy="707886"/>
          </a:xfrm>
          <a:prstGeom prst="rect">
            <a:avLst/>
          </a:prstGeom>
          <a:noFill/>
        </p:spPr>
        <p:txBody>
          <a:bodyPr wrap="square" rtlCol="0">
            <a:spAutoFit/>
          </a:bodyPr>
          <a:lstStyle/>
          <a:p>
            <a:pPr algn="ctr"/>
            <a:r>
              <a:rPr lang="en-US" altLang="zh-CN" sz="4000" dirty="0">
                <a:solidFill>
                  <a:schemeClr val="bg1"/>
                </a:solidFill>
                <a:latin typeface="Source Han Sans CN Regular" panose="020B0600000000000000" charset="-122"/>
                <a:ea typeface="Source Han Sans CN Regular" panose="020B0600000000000000" charset="-122"/>
              </a:rPr>
              <a:t>Games Made With Unity/Unreal</a:t>
            </a:r>
            <a:endParaRPr lang="zh-CN" altLang="en-US" sz="4000" dirty="0">
              <a:solidFill>
                <a:schemeClr val="bg1"/>
              </a:solidFill>
              <a:latin typeface="Source Han Sans CN Regular" panose="020B0600000000000000" charset="-122"/>
              <a:ea typeface="Source Han Sans CN Regular" panose="020B0600000000000000" charset="-122"/>
            </a:endParaRPr>
          </a:p>
        </p:txBody>
      </p:sp>
      <p:sp>
        <p:nvSpPr>
          <p:cNvPr id="10" name="矩形 9"/>
          <p:cNvSpPr/>
          <p:nvPr/>
        </p:nvSpPr>
        <p:spPr>
          <a:xfrm>
            <a:off x="307359" y="416030"/>
            <a:ext cx="736600" cy="73660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AA78135-C576-E2EC-4DFA-E9DBB951C40D}"/>
              </a:ext>
            </a:extLst>
          </p:cNvPr>
          <p:cNvSpPr txBox="1"/>
          <p:nvPr/>
        </p:nvSpPr>
        <p:spPr>
          <a:xfrm>
            <a:off x="5438771" y="3331198"/>
            <a:ext cx="6458737" cy="3170099"/>
          </a:xfrm>
          <a:prstGeom prst="rect">
            <a:avLst/>
          </a:prstGeom>
          <a:noFill/>
        </p:spPr>
        <p:txBody>
          <a:bodyPr wrap="square">
            <a:spAutoFit/>
          </a:bodyPr>
          <a:lstStyle/>
          <a:p>
            <a:r>
              <a:rPr lang="zh-CN" altLang="en-US" sz="2000" dirty="0">
                <a:solidFill>
                  <a:schemeClr val="accent4">
                    <a:lumMod val="40000"/>
                    <a:lumOff val="60000"/>
                  </a:schemeClr>
                </a:solidFill>
              </a:rPr>
              <a:t>As a student majoring in computer science and technology, I gradually became interested in game making during my four years in college. Since my sophomore year, I have cooperated with art majors and used unity engines or unreal engines to make </a:t>
            </a:r>
            <a:r>
              <a:rPr lang="en-US" altLang="zh-CN" sz="2000" dirty="0">
                <a:solidFill>
                  <a:schemeClr val="accent4">
                    <a:lumMod val="40000"/>
                    <a:lumOff val="60000"/>
                  </a:schemeClr>
                </a:solidFill>
              </a:rPr>
              <a:t>various </a:t>
            </a:r>
            <a:r>
              <a:rPr lang="zh-CN" altLang="en-US" sz="2000" dirty="0">
                <a:solidFill>
                  <a:schemeClr val="accent4">
                    <a:lumMod val="40000"/>
                    <a:lumOff val="60000"/>
                  </a:schemeClr>
                </a:solidFill>
              </a:rPr>
              <a:t>games</a:t>
            </a:r>
            <a:r>
              <a:rPr lang="en-US" altLang="zh-CN" sz="2000" dirty="0">
                <a:solidFill>
                  <a:schemeClr val="accent4">
                    <a:lumMod val="40000"/>
                    <a:lumOff val="60000"/>
                  </a:schemeClr>
                </a:solidFill>
              </a:rPr>
              <a:t>. </a:t>
            </a:r>
            <a:r>
              <a:rPr lang="zh-CN" altLang="en-US" sz="2000" dirty="0">
                <a:solidFill>
                  <a:schemeClr val="accent4">
                    <a:lumMod val="40000"/>
                    <a:lumOff val="60000"/>
                  </a:schemeClr>
                </a:solidFill>
              </a:rPr>
              <a:t>The following three games are part of them.</a:t>
            </a:r>
            <a:endParaRPr lang="en-US" altLang="zh-CN" sz="2000" dirty="0">
              <a:solidFill>
                <a:schemeClr val="accent4">
                  <a:lumMod val="40000"/>
                  <a:lumOff val="60000"/>
                </a:schemeClr>
              </a:solidFill>
            </a:endParaRPr>
          </a:p>
          <a:p>
            <a:endParaRPr lang="en-US" altLang="zh-CN" sz="2000" dirty="0">
              <a:solidFill>
                <a:schemeClr val="accent4">
                  <a:lumMod val="40000"/>
                  <a:lumOff val="60000"/>
                </a:schemeClr>
              </a:solidFill>
            </a:endParaRPr>
          </a:p>
          <a:p>
            <a:endParaRPr lang="en-US" altLang="zh-CN" sz="2000" dirty="0">
              <a:solidFill>
                <a:schemeClr val="accent4">
                  <a:lumMod val="40000"/>
                  <a:lumOff val="60000"/>
                </a:schemeClr>
              </a:solidFill>
            </a:endParaRPr>
          </a:p>
          <a:p>
            <a:r>
              <a:rPr lang="en-US" altLang="zh-CN" sz="2000" dirty="0">
                <a:solidFill>
                  <a:schemeClr val="accent4">
                    <a:lumMod val="40000"/>
                    <a:lumOff val="60000"/>
                  </a:schemeClr>
                </a:solidFill>
              </a:rPr>
              <a:t>P.S. So far, I have been solely responsible for all the programming parts of the games I worked on.</a:t>
            </a:r>
            <a:endParaRPr lang="zh-CN" altLang="en-US" sz="2000" dirty="0">
              <a:solidFill>
                <a:schemeClr val="accent4">
                  <a:lumMod val="40000"/>
                  <a:lumOff val="60000"/>
                </a:schemeClr>
              </a:solidFill>
            </a:endParaRPr>
          </a:p>
        </p:txBody>
      </p:sp>
      <p:pic>
        <p:nvPicPr>
          <p:cNvPr id="16" name="图片 15">
            <a:extLst>
              <a:ext uri="{FF2B5EF4-FFF2-40B4-BE49-F238E27FC236}">
                <a16:creationId xmlns:a16="http://schemas.microsoft.com/office/drawing/2014/main" id="{A4C3C408-3129-3C53-0D0D-9C438A337F36}"/>
              </a:ext>
            </a:extLst>
          </p:cNvPr>
          <p:cNvPicPr>
            <a:picLocks noChangeAspect="1"/>
          </p:cNvPicPr>
          <p:nvPr/>
        </p:nvPicPr>
        <p:blipFill>
          <a:blip r:embed="rId2"/>
          <a:stretch>
            <a:fillRect/>
          </a:stretch>
        </p:blipFill>
        <p:spPr>
          <a:xfrm>
            <a:off x="996398" y="3187812"/>
            <a:ext cx="2847975" cy="1152525"/>
          </a:xfrm>
          <a:prstGeom prst="rect">
            <a:avLst/>
          </a:prstGeom>
        </p:spPr>
      </p:pic>
      <p:pic>
        <p:nvPicPr>
          <p:cNvPr id="18" name="图片 17">
            <a:extLst>
              <a:ext uri="{FF2B5EF4-FFF2-40B4-BE49-F238E27FC236}">
                <a16:creationId xmlns:a16="http://schemas.microsoft.com/office/drawing/2014/main" id="{76459860-6756-40FB-3F2B-1024EAA342CA}"/>
              </a:ext>
            </a:extLst>
          </p:cNvPr>
          <p:cNvPicPr>
            <a:picLocks noChangeAspect="1"/>
          </p:cNvPicPr>
          <p:nvPr/>
        </p:nvPicPr>
        <p:blipFill>
          <a:blip r:embed="rId3"/>
          <a:stretch>
            <a:fillRect/>
          </a:stretch>
        </p:blipFill>
        <p:spPr>
          <a:xfrm>
            <a:off x="1095076" y="4647672"/>
            <a:ext cx="2486025" cy="1876425"/>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E226F17-9AC4-5D64-ECCF-61C9863DF020}"/>
              </a:ext>
            </a:extLst>
          </p:cNvPr>
          <p:cNvPicPr>
            <a:picLocks noChangeAspect="1"/>
          </p:cNvPicPr>
          <p:nvPr/>
        </p:nvPicPr>
        <p:blipFill>
          <a:blip r:embed="rId2"/>
          <a:stretch>
            <a:fillRect/>
          </a:stretch>
        </p:blipFill>
        <p:spPr>
          <a:xfrm>
            <a:off x="313222" y="1138318"/>
            <a:ext cx="7661854" cy="3204654"/>
          </a:xfrm>
          <a:prstGeom prst="rect">
            <a:avLst/>
          </a:prstGeom>
        </p:spPr>
      </p:pic>
      <p:pic>
        <p:nvPicPr>
          <p:cNvPr id="7" name="图片 6">
            <a:extLst>
              <a:ext uri="{FF2B5EF4-FFF2-40B4-BE49-F238E27FC236}">
                <a16:creationId xmlns:a16="http://schemas.microsoft.com/office/drawing/2014/main" id="{C31B0198-8AA8-F1AD-54A6-F1D31A46C57D}"/>
              </a:ext>
            </a:extLst>
          </p:cNvPr>
          <p:cNvPicPr>
            <a:picLocks noChangeAspect="1"/>
          </p:cNvPicPr>
          <p:nvPr/>
        </p:nvPicPr>
        <p:blipFill>
          <a:blip r:embed="rId3"/>
          <a:stretch>
            <a:fillRect/>
          </a:stretch>
        </p:blipFill>
        <p:spPr>
          <a:xfrm>
            <a:off x="9285403" y="4342972"/>
            <a:ext cx="2269924" cy="1855372"/>
          </a:xfrm>
          <a:prstGeom prst="rect">
            <a:avLst/>
          </a:prstGeom>
        </p:spPr>
      </p:pic>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198206" y="319903"/>
            <a:ext cx="5371535"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Animal Farm——Overview</a:t>
            </a:r>
            <a:endParaRPr lang="zh-CN" altLang="en-US" sz="3200" dirty="0">
              <a:solidFill>
                <a:schemeClr val="bg1"/>
              </a:solidFill>
              <a:latin typeface="字魂58号-创中黑" panose="00000500000000000000" pitchFamily="2" charset="-122"/>
              <a:ea typeface="字魂58号-创中黑" panose="00000500000000000000" pitchFamily="2" charset="-122"/>
            </a:endParaRPr>
          </a:p>
        </p:txBody>
      </p:sp>
      <p:sp>
        <p:nvSpPr>
          <p:cNvPr id="21" name="文本框 20">
            <a:extLst>
              <a:ext uri="{FF2B5EF4-FFF2-40B4-BE49-F238E27FC236}">
                <a16:creationId xmlns:a16="http://schemas.microsoft.com/office/drawing/2014/main" id="{E279F521-C514-F395-3053-27A0D2751B79}"/>
              </a:ext>
            </a:extLst>
          </p:cNvPr>
          <p:cNvSpPr txBox="1"/>
          <p:nvPr/>
        </p:nvSpPr>
        <p:spPr>
          <a:xfrm>
            <a:off x="228381" y="4334232"/>
            <a:ext cx="8604534" cy="2246769"/>
          </a:xfrm>
          <a:prstGeom prst="rect">
            <a:avLst/>
          </a:prstGeom>
          <a:noFill/>
        </p:spPr>
        <p:txBody>
          <a:bodyPr wrap="square">
            <a:spAutoFit/>
          </a:bodyPr>
          <a:lstStyle/>
          <a:p>
            <a:r>
              <a:rPr lang="en-US" altLang="zh-CN" sz="3200" b="1" dirty="0">
                <a:solidFill>
                  <a:schemeClr val="bg1"/>
                </a:solidFill>
              </a:rPr>
              <a:t>	</a:t>
            </a:r>
            <a:r>
              <a:rPr lang="zh-CN" altLang="en-US" sz="3200" b="1" dirty="0">
                <a:solidFill>
                  <a:schemeClr val="bg1"/>
                </a:solidFill>
              </a:rPr>
              <a:t>Animal Farm </a:t>
            </a:r>
            <a:r>
              <a:rPr lang="zh-CN" altLang="en-US" b="1" dirty="0">
                <a:solidFill>
                  <a:schemeClr val="bg1"/>
                </a:solidFill>
              </a:rPr>
              <a:t>is a </a:t>
            </a:r>
            <a:r>
              <a:rPr lang="en-US" altLang="zh-CN" b="1" dirty="0">
                <a:solidFill>
                  <a:schemeClr val="bg1"/>
                </a:solidFill>
              </a:rPr>
              <a:t>2.5d</a:t>
            </a:r>
            <a:r>
              <a:rPr lang="zh-CN" altLang="en-US" b="1" dirty="0">
                <a:solidFill>
                  <a:schemeClr val="bg1"/>
                </a:solidFill>
              </a:rPr>
              <a:t> </a:t>
            </a:r>
            <a:r>
              <a:rPr lang="en-US" altLang="zh-CN" b="1" dirty="0">
                <a:solidFill>
                  <a:schemeClr val="bg1"/>
                </a:solidFill>
              </a:rPr>
              <a:t>role</a:t>
            </a:r>
            <a:r>
              <a:rPr lang="zh-CN" altLang="en-US" b="1" dirty="0">
                <a:solidFill>
                  <a:schemeClr val="bg1"/>
                </a:solidFill>
              </a:rPr>
              <a:t> </a:t>
            </a:r>
            <a:r>
              <a:rPr lang="en-US" altLang="zh-CN" b="1" dirty="0">
                <a:solidFill>
                  <a:schemeClr val="bg1"/>
                </a:solidFill>
              </a:rPr>
              <a:t>play</a:t>
            </a:r>
            <a:r>
              <a:rPr lang="zh-CN" altLang="en-US" b="1" dirty="0">
                <a:solidFill>
                  <a:schemeClr val="bg1"/>
                </a:solidFill>
              </a:rPr>
              <a:t> game. Its </a:t>
            </a:r>
            <a:r>
              <a:rPr lang="en-US" altLang="zh-CN" b="1" dirty="0">
                <a:solidFill>
                  <a:schemeClr val="bg1"/>
                </a:solidFill>
              </a:rPr>
              <a:t>gameplay</a:t>
            </a:r>
            <a:r>
              <a:rPr lang="zh-CN" altLang="en-US" b="1" dirty="0">
                <a:solidFill>
                  <a:schemeClr val="bg1"/>
                </a:solidFill>
              </a:rPr>
              <a:t> </a:t>
            </a:r>
            <a:r>
              <a:rPr lang="en-US" altLang="zh-CN" b="1" dirty="0">
                <a:solidFill>
                  <a:schemeClr val="bg1"/>
                </a:solidFill>
              </a:rPr>
              <a:t>is inspired by </a:t>
            </a:r>
            <a:r>
              <a:rPr lang="zh-CN" altLang="en-US" b="1" dirty="0">
                <a:solidFill>
                  <a:schemeClr val="bg1"/>
                </a:solidFill>
              </a:rPr>
              <a:t>the game</a:t>
            </a:r>
            <a:r>
              <a:rPr lang="en-US" altLang="zh-CN" b="1" dirty="0">
                <a:solidFill>
                  <a:schemeClr val="bg1"/>
                </a:solidFill>
              </a:rPr>
              <a:t>——’</a:t>
            </a:r>
            <a:r>
              <a:rPr lang="zh-CN" altLang="en-US" b="1" dirty="0">
                <a:solidFill>
                  <a:schemeClr val="bg1"/>
                </a:solidFill>
              </a:rPr>
              <a:t>just die already</a:t>
            </a:r>
            <a:r>
              <a:rPr lang="en-US" altLang="zh-CN" b="1" dirty="0">
                <a:solidFill>
                  <a:schemeClr val="bg1"/>
                </a:solidFill>
              </a:rPr>
              <a:t>’</a:t>
            </a:r>
            <a:r>
              <a:rPr lang="zh-CN" altLang="en-US" b="1" dirty="0">
                <a:solidFill>
                  <a:schemeClr val="bg1"/>
                </a:solidFill>
              </a:rPr>
              <a:t>, and its plot is inspired by the novel of the same name. In the game, the player plays a small dinosaur that destroys everywhere. By defeating the farmers, you can </a:t>
            </a:r>
            <a:r>
              <a:rPr lang="en-US" altLang="zh-CN" b="1" dirty="0">
                <a:solidFill>
                  <a:schemeClr val="bg1"/>
                </a:solidFill>
              </a:rPr>
              <a:t>free</a:t>
            </a:r>
            <a:r>
              <a:rPr lang="zh-CN" altLang="en-US" b="1" dirty="0">
                <a:solidFill>
                  <a:schemeClr val="bg1"/>
                </a:solidFill>
              </a:rPr>
              <a:t> all kinds of small animals. These small animals will follow the protagonist to continue to conquer the farm. When enough chaos value is accumulated, they will enter the boss battle. When </a:t>
            </a:r>
            <a:r>
              <a:rPr lang="en-US" altLang="zh-CN" b="1" dirty="0">
                <a:solidFill>
                  <a:schemeClr val="bg1"/>
                </a:solidFill>
              </a:rPr>
              <a:t>our </a:t>
            </a:r>
            <a:r>
              <a:rPr lang="zh-CN" altLang="en-US" b="1" dirty="0">
                <a:solidFill>
                  <a:schemeClr val="bg1"/>
                </a:solidFill>
              </a:rPr>
              <a:t>protagonist  and </a:t>
            </a:r>
            <a:r>
              <a:rPr lang="en-US" altLang="zh-CN" b="1" dirty="0">
                <a:solidFill>
                  <a:schemeClr val="bg1"/>
                </a:solidFill>
              </a:rPr>
              <a:t>other </a:t>
            </a:r>
            <a:r>
              <a:rPr lang="zh-CN" altLang="en-US" b="1" dirty="0">
                <a:solidFill>
                  <a:schemeClr val="bg1"/>
                </a:solidFill>
              </a:rPr>
              <a:t>animals defeat the boss, it is considered a victory.</a:t>
            </a:r>
          </a:p>
        </p:txBody>
      </p:sp>
      <p:sp>
        <p:nvSpPr>
          <p:cNvPr id="23" name="文本框 22">
            <a:extLst>
              <a:ext uri="{FF2B5EF4-FFF2-40B4-BE49-F238E27FC236}">
                <a16:creationId xmlns:a16="http://schemas.microsoft.com/office/drawing/2014/main" id="{F9FE1FF2-D64C-6C19-C52D-D7B57C57774E}"/>
              </a:ext>
            </a:extLst>
          </p:cNvPr>
          <p:cNvSpPr txBox="1"/>
          <p:nvPr/>
        </p:nvSpPr>
        <p:spPr>
          <a:xfrm>
            <a:off x="9012026" y="791472"/>
            <a:ext cx="3016577" cy="3139321"/>
          </a:xfrm>
          <a:prstGeom prst="rect">
            <a:avLst/>
          </a:prstGeom>
          <a:noFill/>
        </p:spPr>
        <p:txBody>
          <a:bodyPr wrap="square">
            <a:spAutoFit/>
          </a:bodyPr>
          <a:lstStyle/>
          <a:p>
            <a:r>
              <a:rPr lang="zh-CN" altLang="en-US" dirty="0">
                <a:solidFill>
                  <a:schemeClr val="accent4">
                    <a:lumMod val="40000"/>
                    <a:lumOff val="60000"/>
                  </a:schemeClr>
                </a:solidFill>
              </a:rPr>
              <a:t>Our team consists of five members, two of them are responsible for the planning of the game, two are responsible for the art of the game, and I am responsible for all the programming work using the unity engine. In total, it took our team about two months to complete all the games.</a:t>
            </a:r>
          </a:p>
        </p:txBody>
      </p:sp>
    </p:spTree>
    <p:extLst>
      <p:ext uri="{BB962C8B-B14F-4D97-AF65-F5344CB8AC3E}">
        <p14:creationId xmlns:p14="http://schemas.microsoft.com/office/powerpoint/2010/main" val="4279802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198206" y="319903"/>
            <a:ext cx="6076087"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Animal Farm——Spine &amp; 2.5d</a:t>
            </a:r>
            <a:endParaRPr lang="zh-CN" altLang="en-US" sz="3200" dirty="0">
              <a:solidFill>
                <a:schemeClr val="bg1"/>
              </a:solidFill>
              <a:latin typeface="字魂58号-创中黑" panose="00000500000000000000" pitchFamily="2" charset="-122"/>
              <a:ea typeface="字魂58号-创中黑" panose="00000500000000000000" pitchFamily="2" charset="-122"/>
            </a:endParaRPr>
          </a:p>
        </p:txBody>
      </p:sp>
      <p:cxnSp>
        <p:nvCxnSpPr>
          <p:cNvPr id="2" name="直接连接符 1">
            <a:extLst>
              <a:ext uri="{FF2B5EF4-FFF2-40B4-BE49-F238E27FC236}">
                <a16:creationId xmlns:a16="http://schemas.microsoft.com/office/drawing/2014/main" id="{643EBEA2-62F8-72D3-7749-1CBA994743B3}"/>
              </a:ext>
            </a:extLst>
          </p:cNvPr>
          <p:cNvCxnSpPr>
            <a:cxnSpLocks/>
          </p:cNvCxnSpPr>
          <p:nvPr/>
        </p:nvCxnSpPr>
        <p:spPr>
          <a:xfrm>
            <a:off x="5945171" y="1470582"/>
            <a:ext cx="0" cy="47416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321266E-09D9-6A06-5EE9-234C388B0A65}"/>
              </a:ext>
            </a:extLst>
          </p:cNvPr>
          <p:cNvSpPr txBox="1"/>
          <p:nvPr/>
        </p:nvSpPr>
        <p:spPr>
          <a:xfrm>
            <a:off x="553729" y="4201794"/>
            <a:ext cx="5056006" cy="2308324"/>
          </a:xfrm>
          <a:prstGeom prst="rect">
            <a:avLst/>
          </a:prstGeom>
          <a:noFill/>
        </p:spPr>
        <p:txBody>
          <a:bodyPr wrap="square">
            <a:spAutoFit/>
          </a:bodyPr>
          <a:lstStyle/>
          <a:p>
            <a:r>
              <a:rPr lang="zh-CN" altLang="en-US" dirty="0">
                <a:solidFill>
                  <a:schemeClr val="bg1"/>
                </a:solidFill>
              </a:rPr>
              <a:t>The animation is made using spine instead of </a:t>
            </a:r>
            <a:r>
              <a:rPr lang="en-US" altLang="zh-CN" dirty="0">
                <a:solidFill>
                  <a:schemeClr val="bg1"/>
                </a:solidFill>
              </a:rPr>
              <a:t>frame</a:t>
            </a:r>
            <a:r>
              <a:rPr lang="zh-CN" altLang="en-US" dirty="0">
                <a:solidFill>
                  <a:schemeClr val="bg1"/>
                </a:solidFill>
              </a:rPr>
              <a:t> animation </a:t>
            </a:r>
            <a:r>
              <a:rPr lang="en-US" altLang="zh-CN" dirty="0">
                <a:solidFill>
                  <a:schemeClr val="bg1"/>
                </a:solidFill>
              </a:rPr>
              <a:t>in unity</a:t>
            </a:r>
            <a:r>
              <a:rPr lang="zh-CN" altLang="en-US" dirty="0">
                <a:solidFill>
                  <a:schemeClr val="bg1"/>
                </a:solidFill>
              </a:rPr>
              <a:t>, so as to achieve a smoother connection effect, which can be better combined with blended tree. In the process of importing art resources, I also encountered some problems, including unity prompting version mismatch, and finally I solved this problem by changing the json file.</a:t>
            </a:r>
          </a:p>
        </p:txBody>
      </p:sp>
      <p:pic>
        <p:nvPicPr>
          <p:cNvPr id="12" name="图片 11">
            <a:extLst>
              <a:ext uri="{FF2B5EF4-FFF2-40B4-BE49-F238E27FC236}">
                <a16:creationId xmlns:a16="http://schemas.microsoft.com/office/drawing/2014/main" id="{F5FB68B5-4248-18F9-9473-658DE0B1DC66}"/>
              </a:ext>
            </a:extLst>
          </p:cNvPr>
          <p:cNvPicPr>
            <a:picLocks noChangeAspect="1"/>
          </p:cNvPicPr>
          <p:nvPr/>
        </p:nvPicPr>
        <p:blipFill>
          <a:blip r:embed="rId2"/>
          <a:stretch>
            <a:fillRect/>
          </a:stretch>
        </p:blipFill>
        <p:spPr>
          <a:xfrm>
            <a:off x="4568465" y="1584001"/>
            <a:ext cx="895350" cy="638175"/>
          </a:xfrm>
          <a:prstGeom prst="rect">
            <a:avLst/>
          </a:prstGeom>
        </p:spPr>
      </p:pic>
      <p:pic>
        <p:nvPicPr>
          <p:cNvPr id="14" name="图片 13">
            <a:extLst>
              <a:ext uri="{FF2B5EF4-FFF2-40B4-BE49-F238E27FC236}">
                <a16:creationId xmlns:a16="http://schemas.microsoft.com/office/drawing/2014/main" id="{B2167FAE-7633-BBA4-193F-B668871D8452}"/>
              </a:ext>
            </a:extLst>
          </p:cNvPr>
          <p:cNvPicPr>
            <a:picLocks noChangeAspect="1"/>
          </p:cNvPicPr>
          <p:nvPr/>
        </p:nvPicPr>
        <p:blipFill>
          <a:blip r:embed="rId3"/>
          <a:stretch>
            <a:fillRect/>
          </a:stretch>
        </p:blipFill>
        <p:spPr>
          <a:xfrm>
            <a:off x="335238" y="1095915"/>
            <a:ext cx="3658586" cy="2745508"/>
          </a:xfrm>
          <a:prstGeom prst="rect">
            <a:avLst/>
          </a:prstGeom>
        </p:spPr>
      </p:pic>
      <p:pic>
        <p:nvPicPr>
          <p:cNvPr id="16" name="图片 15">
            <a:extLst>
              <a:ext uri="{FF2B5EF4-FFF2-40B4-BE49-F238E27FC236}">
                <a16:creationId xmlns:a16="http://schemas.microsoft.com/office/drawing/2014/main" id="{D651648D-B371-D6DF-20FE-BEA1D163B6E5}"/>
              </a:ext>
            </a:extLst>
          </p:cNvPr>
          <p:cNvPicPr>
            <a:picLocks noChangeAspect="1"/>
          </p:cNvPicPr>
          <p:nvPr/>
        </p:nvPicPr>
        <p:blipFill rotWithShape="1">
          <a:blip r:embed="rId4"/>
          <a:srcRect r="64374"/>
          <a:stretch/>
        </p:blipFill>
        <p:spPr>
          <a:xfrm>
            <a:off x="4362843" y="3030332"/>
            <a:ext cx="1364137" cy="638175"/>
          </a:xfrm>
          <a:prstGeom prst="rect">
            <a:avLst/>
          </a:prstGeom>
        </p:spPr>
      </p:pic>
      <p:sp>
        <p:nvSpPr>
          <p:cNvPr id="18" name="文本框 17">
            <a:extLst>
              <a:ext uri="{FF2B5EF4-FFF2-40B4-BE49-F238E27FC236}">
                <a16:creationId xmlns:a16="http://schemas.microsoft.com/office/drawing/2014/main" id="{69D756C4-593D-CCD7-ACAC-216BC8080B8B}"/>
              </a:ext>
            </a:extLst>
          </p:cNvPr>
          <p:cNvSpPr txBox="1"/>
          <p:nvPr/>
        </p:nvSpPr>
        <p:spPr>
          <a:xfrm>
            <a:off x="6103710" y="3024673"/>
            <a:ext cx="5484038" cy="1477328"/>
          </a:xfrm>
          <a:prstGeom prst="rect">
            <a:avLst/>
          </a:prstGeom>
          <a:noFill/>
        </p:spPr>
        <p:txBody>
          <a:bodyPr wrap="square">
            <a:spAutoFit/>
          </a:bodyPr>
          <a:lstStyle/>
          <a:p>
            <a:r>
              <a:rPr lang="zh-CN" altLang="en-US" dirty="0">
                <a:solidFill>
                  <a:schemeClr val="bg1"/>
                </a:solidFill>
              </a:rPr>
              <a:t>I implemented 2.5d using </a:t>
            </a:r>
            <a:r>
              <a:rPr lang="en-US" altLang="zh-CN" dirty="0">
                <a:solidFill>
                  <a:schemeClr val="bg1"/>
                </a:solidFill>
              </a:rPr>
              <a:t>the technique named </a:t>
            </a:r>
            <a:r>
              <a:rPr lang="zh-CN" altLang="en-US" dirty="0">
                <a:solidFill>
                  <a:schemeClr val="bg1"/>
                </a:solidFill>
              </a:rPr>
              <a:t>“billboard” and ended up with a similar effect to </a:t>
            </a:r>
            <a:r>
              <a:rPr lang="en-US" altLang="zh-CN" dirty="0">
                <a:solidFill>
                  <a:schemeClr val="bg1"/>
                </a:solidFill>
              </a:rPr>
              <a:t>the game </a:t>
            </a:r>
            <a:r>
              <a:rPr lang="zh-CN" altLang="en-US" dirty="0">
                <a:solidFill>
                  <a:schemeClr val="bg1"/>
                </a:solidFill>
              </a:rPr>
              <a:t>Don‘t Starve </a:t>
            </a:r>
            <a:r>
              <a:rPr lang="en-US" altLang="zh-CN" dirty="0">
                <a:solidFill>
                  <a:schemeClr val="bg1"/>
                </a:solidFill>
              </a:rPr>
              <a:t>Together</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where the player can</a:t>
            </a:r>
            <a:r>
              <a:rPr lang="zh-CN" altLang="en-US" dirty="0">
                <a:solidFill>
                  <a:schemeClr val="bg1"/>
                </a:solidFill>
              </a:rPr>
              <a:t> rotate the camera with q, e, and some gameobjects will always face the camera.</a:t>
            </a:r>
          </a:p>
        </p:txBody>
      </p:sp>
      <p:pic>
        <p:nvPicPr>
          <p:cNvPr id="20" name="图片 19">
            <a:extLst>
              <a:ext uri="{FF2B5EF4-FFF2-40B4-BE49-F238E27FC236}">
                <a16:creationId xmlns:a16="http://schemas.microsoft.com/office/drawing/2014/main" id="{EA3AC200-19BC-16EF-DA3F-3DB55D899527}"/>
              </a:ext>
            </a:extLst>
          </p:cNvPr>
          <p:cNvPicPr>
            <a:picLocks noChangeAspect="1"/>
          </p:cNvPicPr>
          <p:nvPr/>
        </p:nvPicPr>
        <p:blipFill>
          <a:blip r:embed="rId5"/>
          <a:stretch>
            <a:fillRect/>
          </a:stretch>
        </p:blipFill>
        <p:spPr>
          <a:xfrm>
            <a:off x="6426528" y="1147916"/>
            <a:ext cx="2179450" cy="1955475"/>
          </a:xfrm>
          <a:prstGeom prst="rect">
            <a:avLst/>
          </a:prstGeom>
        </p:spPr>
      </p:pic>
      <p:pic>
        <p:nvPicPr>
          <p:cNvPr id="22" name="图片 21">
            <a:extLst>
              <a:ext uri="{FF2B5EF4-FFF2-40B4-BE49-F238E27FC236}">
                <a16:creationId xmlns:a16="http://schemas.microsoft.com/office/drawing/2014/main" id="{5FC6234B-B8FF-EF5E-E7BC-DB15D83F90CA}"/>
              </a:ext>
            </a:extLst>
          </p:cNvPr>
          <p:cNvPicPr>
            <a:picLocks noChangeAspect="1"/>
          </p:cNvPicPr>
          <p:nvPr/>
        </p:nvPicPr>
        <p:blipFill>
          <a:blip r:embed="rId6"/>
          <a:stretch>
            <a:fillRect/>
          </a:stretch>
        </p:blipFill>
        <p:spPr>
          <a:xfrm>
            <a:off x="9285402" y="1191469"/>
            <a:ext cx="2265352" cy="1924590"/>
          </a:xfrm>
          <a:prstGeom prst="rect">
            <a:avLst/>
          </a:prstGeom>
        </p:spPr>
      </p:pic>
      <p:pic>
        <p:nvPicPr>
          <p:cNvPr id="24" name="图片 23">
            <a:extLst>
              <a:ext uri="{FF2B5EF4-FFF2-40B4-BE49-F238E27FC236}">
                <a16:creationId xmlns:a16="http://schemas.microsoft.com/office/drawing/2014/main" id="{7BEC0DF2-87B1-DB34-B289-34EED8E66602}"/>
              </a:ext>
            </a:extLst>
          </p:cNvPr>
          <p:cNvPicPr>
            <a:picLocks noChangeAspect="1"/>
          </p:cNvPicPr>
          <p:nvPr/>
        </p:nvPicPr>
        <p:blipFill>
          <a:blip r:embed="rId7"/>
          <a:stretch>
            <a:fillRect/>
          </a:stretch>
        </p:blipFill>
        <p:spPr>
          <a:xfrm>
            <a:off x="8932783" y="4243395"/>
            <a:ext cx="3032633" cy="558643"/>
          </a:xfrm>
          <a:prstGeom prst="rect">
            <a:avLst/>
          </a:prstGeom>
        </p:spPr>
      </p:pic>
      <p:pic>
        <p:nvPicPr>
          <p:cNvPr id="26" name="图片 25">
            <a:extLst>
              <a:ext uri="{FF2B5EF4-FFF2-40B4-BE49-F238E27FC236}">
                <a16:creationId xmlns:a16="http://schemas.microsoft.com/office/drawing/2014/main" id="{DB89F8E0-BBFD-98FA-2B40-3C1D3EBB335B}"/>
              </a:ext>
            </a:extLst>
          </p:cNvPr>
          <p:cNvPicPr>
            <a:picLocks noChangeAspect="1"/>
          </p:cNvPicPr>
          <p:nvPr/>
        </p:nvPicPr>
        <p:blipFill>
          <a:blip r:embed="rId8"/>
          <a:stretch>
            <a:fillRect/>
          </a:stretch>
        </p:blipFill>
        <p:spPr>
          <a:xfrm>
            <a:off x="6065575" y="4502001"/>
            <a:ext cx="2905344" cy="2311406"/>
          </a:xfrm>
          <a:prstGeom prst="rect">
            <a:avLst/>
          </a:prstGeom>
        </p:spPr>
      </p:pic>
      <p:pic>
        <p:nvPicPr>
          <p:cNvPr id="28" name="图片 27">
            <a:extLst>
              <a:ext uri="{FF2B5EF4-FFF2-40B4-BE49-F238E27FC236}">
                <a16:creationId xmlns:a16="http://schemas.microsoft.com/office/drawing/2014/main" id="{F7594DA7-61CB-A987-59D6-94798F58A56D}"/>
              </a:ext>
            </a:extLst>
          </p:cNvPr>
          <p:cNvPicPr>
            <a:picLocks noChangeAspect="1"/>
          </p:cNvPicPr>
          <p:nvPr/>
        </p:nvPicPr>
        <p:blipFill>
          <a:blip r:embed="rId9"/>
          <a:stretch>
            <a:fillRect/>
          </a:stretch>
        </p:blipFill>
        <p:spPr>
          <a:xfrm>
            <a:off x="8932783" y="5166696"/>
            <a:ext cx="2874238" cy="1454645"/>
          </a:xfrm>
          <a:prstGeom prst="rect">
            <a:avLst/>
          </a:prstGeom>
        </p:spPr>
      </p:pic>
    </p:spTree>
    <p:extLst>
      <p:ext uri="{BB962C8B-B14F-4D97-AF65-F5344CB8AC3E}">
        <p14:creationId xmlns:p14="http://schemas.microsoft.com/office/powerpoint/2010/main" val="50570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289043" y="161035"/>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000243" y="161035"/>
            <a:ext cx="9430915"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Animal Farm——triple attack &amp; strike feedback</a:t>
            </a:r>
            <a:endParaRPr lang="zh-CN" altLang="en-US" sz="3200" dirty="0">
              <a:solidFill>
                <a:schemeClr val="bg1"/>
              </a:solidFill>
              <a:latin typeface="字魂58号-创中黑" panose="00000500000000000000" pitchFamily="2" charset="-122"/>
              <a:ea typeface="字魂58号-创中黑" panose="00000500000000000000" pitchFamily="2" charset="-122"/>
            </a:endParaRPr>
          </a:p>
        </p:txBody>
      </p:sp>
      <p:cxnSp>
        <p:nvCxnSpPr>
          <p:cNvPr id="2" name="直接连接符 1">
            <a:extLst>
              <a:ext uri="{FF2B5EF4-FFF2-40B4-BE49-F238E27FC236}">
                <a16:creationId xmlns:a16="http://schemas.microsoft.com/office/drawing/2014/main" id="{6AC84EAB-F0DF-6154-B941-CF12B11EB1F4}"/>
              </a:ext>
            </a:extLst>
          </p:cNvPr>
          <p:cNvCxnSpPr>
            <a:cxnSpLocks/>
          </p:cNvCxnSpPr>
          <p:nvPr/>
        </p:nvCxnSpPr>
        <p:spPr>
          <a:xfrm flipH="1">
            <a:off x="487006" y="4194927"/>
            <a:ext cx="110293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F3609D4-46A1-AF24-EC35-99E6DCEB5B0F}"/>
              </a:ext>
            </a:extLst>
          </p:cNvPr>
          <p:cNvSpPr txBox="1"/>
          <p:nvPr/>
        </p:nvSpPr>
        <p:spPr>
          <a:xfrm>
            <a:off x="411592" y="989812"/>
            <a:ext cx="2746387" cy="3139321"/>
          </a:xfrm>
          <a:prstGeom prst="rect">
            <a:avLst/>
          </a:prstGeom>
          <a:noFill/>
        </p:spPr>
        <p:txBody>
          <a:bodyPr wrap="square">
            <a:spAutoFit/>
          </a:bodyPr>
          <a:lstStyle/>
          <a:p>
            <a:r>
              <a:rPr lang="zh-CN" altLang="en-US" dirty="0">
                <a:solidFill>
                  <a:schemeClr val="bg1"/>
                </a:solidFill>
              </a:rPr>
              <a:t>I used the inite-state machine (fsm) to realize the triple attack</a:t>
            </a:r>
            <a:r>
              <a:rPr lang="en-US" altLang="zh-CN" dirty="0">
                <a:solidFill>
                  <a:schemeClr val="bg1"/>
                </a:solidFill>
              </a:rPr>
              <a:t>. F</a:t>
            </a:r>
            <a:r>
              <a:rPr lang="zh-CN" altLang="en-US" dirty="0">
                <a:solidFill>
                  <a:schemeClr val="bg1"/>
                </a:solidFill>
              </a:rPr>
              <a:t>irstly, I used the interface to construct the abstract class of the attack, and secondly, each attack was used as a separate class to implement this interface and fill in the corresponding settings.</a:t>
            </a:r>
          </a:p>
        </p:txBody>
      </p:sp>
      <p:pic>
        <p:nvPicPr>
          <p:cNvPr id="11" name="图片 10">
            <a:extLst>
              <a:ext uri="{FF2B5EF4-FFF2-40B4-BE49-F238E27FC236}">
                <a16:creationId xmlns:a16="http://schemas.microsoft.com/office/drawing/2014/main" id="{8213C576-ABB5-E6D7-D959-E10E7F9AC86A}"/>
              </a:ext>
            </a:extLst>
          </p:cNvPr>
          <p:cNvPicPr>
            <a:picLocks noChangeAspect="1"/>
          </p:cNvPicPr>
          <p:nvPr/>
        </p:nvPicPr>
        <p:blipFill>
          <a:blip r:embed="rId2"/>
          <a:stretch>
            <a:fillRect/>
          </a:stretch>
        </p:blipFill>
        <p:spPr>
          <a:xfrm>
            <a:off x="3078612" y="2659763"/>
            <a:ext cx="1282047" cy="1323404"/>
          </a:xfrm>
          <a:prstGeom prst="rect">
            <a:avLst/>
          </a:prstGeom>
        </p:spPr>
      </p:pic>
      <p:cxnSp>
        <p:nvCxnSpPr>
          <p:cNvPr id="13" name="直接箭头连接符 12">
            <a:extLst>
              <a:ext uri="{FF2B5EF4-FFF2-40B4-BE49-F238E27FC236}">
                <a16:creationId xmlns:a16="http://schemas.microsoft.com/office/drawing/2014/main" id="{1CC36A60-B8A4-69F0-0CB3-CFBD4F76A7FD}"/>
              </a:ext>
            </a:extLst>
          </p:cNvPr>
          <p:cNvCxnSpPr/>
          <p:nvPr/>
        </p:nvCxnSpPr>
        <p:spPr>
          <a:xfrm>
            <a:off x="4521543" y="3137640"/>
            <a:ext cx="377072" cy="0"/>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pic>
        <p:nvPicPr>
          <p:cNvPr id="15" name="图片 14">
            <a:extLst>
              <a:ext uri="{FF2B5EF4-FFF2-40B4-BE49-F238E27FC236}">
                <a16:creationId xmlns:a16="http://schemas.microsoft.com/office/drawing/2014/main" id="{EBCD0CB1-F510-85B3-BF50-CB7AB4F044F3}"/>
              </a:ext>
            </a:extLst>
          </p:cNvPr>
          <p:cNvPicPr>
            <a:picLocks noChangeAspect="1"/>
          </p:cNvPicPr>
          <p:nvPr/>
        </p:nvPicPr>
        <p:blipFill>
          <a:blip r:embed="rId3"/>
          <a:stretch>
            <a:fillRect/>
          </a:stretch>
        </p:blipFill>
        <p:spPr>
          <a:xfrm>
            <a:off x="4898615" y="2667708"/>
            <a:ext cx="1313540" cy="1307514"/>
          </a:xfrm>
          <a:prstGeom prst="rect">
            <a:avLst/>
          </a:prstGeom>
        </p:spPr>
      </p:pic>
      <p:cxnSp>
        <p:nvCxnSpPr>
          <p:cNvPr id="16" name="直接箭头连接符 15">
            <a:extLst>
              <a:ext uri="{FF2B5EF4-FFF2-40B4-BE49-F238E27FC236}">
                <a16:creationId xmlns:a16="http://schemas.microsoft.com/office/drawing/2014/main" id="{646AC533-4930-8ACC-00F9-F91EB2C7B1E2}"/>
              </a:ext>
            </a:extLst>
          </p:cNvPr>
          <p:cNvCxnSpPr/>
          <p:nvPr/>
        </p:nvCxnSpPr>
        <p:spPr>
          <a:xfrm>
            <a:off x="6226407" y="3137640"/>
            <a:ext cx="377072" cy="0"/>
          </a:xfrm>
          <a:prstGeom prst="straightConnector1">
            <a:avLst/>
          </a:prstGeom>
          <a:ln>
            <a:solidFill>
              <a:schemeClr val="bg1"/>
            </a:solidFill>
            <a:tailEnd type="triangle"/>
          </a:ln>
        </p:spPr>
        <p:style>
          <a:lnRef idx="3">
            <a:schemeClr val="accent6"/>
          </a:lnRef>
          <a:fillRef idx="0">
            <a:schemeClr val="accent6"/>
          </a:fillRef>
          <a:effectRef idx="2">
            <a:schemeClr val="accent6"/>
          </a:effectRef>
          <a:fontRef idx="minor">
            <a:schemeClr val="tx1"/>
          </a:fontRef>
        </p:style>
      </p:cxnSp>
      <p:pic>
        <p:nvPicPr>
          <p:cNvPr id="18" name="图片 17">
            <a:extLst>
              <a:ext uri="{FF2B5EF4-FFF2-40B4-BE49-F238E27FC236}">
                <a16:creationId xmlns:a16="http://schemas.microsoft.com/office/drawing/2014/main" id="{42DFC55A-9361-C492-9E46-29B92B10046D}"/>
              </a:ext>
            </a:extLst>
          </p:cNvPr>
          <p:cNvPicPr>
            <a:picLocks noChangeAspect="1"/>
          </p:cNvPicPr>
          <p:nvPr/>
        </p:nvPicPr>
        <p:blipFill>
          <a:blip r:embed="rId4"/>
          <a:stretch>
            <a:fillRect/>
          </a:stretch>
        </p:blipFill>
        <p:spPr>
          <a:xfrm>
            <a:off x="6657047" y="2709870"/>
            <a:ext cx="1161434" cy="1265352"/>
          </a:xfrm>
          <a:prstGeom prst="rect">
            <a:avLst/>
          </a:prstGeom>
        </p:spPr>
      </p:pic>
      <p:pic>
        <p:nvPicPr>
          <p:cNvPr id="20" name="图片 19">
            <a:extLst>
              <a:ext uri="{FF2B5EF4-FFF2-40B4-BE49-F238E27FC236}">
                <a16:creationId xmlns:a16="http://schemas.microsoft.com/office/drawing/2014/main" id="{89854CFA-C6B0-F4B6-7F8A-FA8C57FDB56A}"/>
              </a:ext>
            </a:extLst>
          </p:cNvPr>
          <p:cNvPicPr>
            <a:picLocks noChangeAspect="1"/>
          </p:cNvPicPr>
          <p:nvPr/>
        </p:nvPicPr>
        <p:blipFill>
          <a:blip r:embed="rId5"/>
          <a:stretch>
            <a:fillRect/>
          </a:stretch>
        </p:blipFill>
        <p:spPr>
          <a:xfrm>
            <a:off x="3254659" y="1028657"/>
            <a:ext cx="2012510" cy="1227849"/>
          </a:xfrm>
          <a:prstGeom prst="rect">
            <a:avLst/>
          </a:prstGeom>
        </p:spPr>
      </p:pic>
      <p:pic>
        <p:nvPicPr>
          <p:cNvPr id="22" name="图片 21">
            <a:extLst>
              <a:ext uri="{FF2B5EF4-FFF2-40B4-BE49-F238E27FC236}">
                <a16:creationId xmlns:a16="http://schemas.microsoft.com/office/drawing/2014/main" id="{BFB0047E-3A89-B9D7-FECD-446BF627D319}"/>
              </a:ext>
            </a:extLst>
          </p:cNvPr>
          <p:cNvPicPr>
            <a:picLocks noChangeAspect="1"/>
          </p:cNvPicPr>
          <p:nvPr/>
        </p:nvPicPr>
        <p:blipFill>
          <a:blip r:embed="rId6"/>
          <a:stretch>
            <a:fillRect/>
          </a:stretch>
        </p:blipFill>
        <p:spPr>
          <a:xfrm>
            <a:off x="5959839" y="1045513"/>
            <a:ext cx="2573594" cy="735312"/>
          </a:xfrm>
          <a:prstGeom prst="rect">
            <a:avLst/>
          </a:prstGeom>
        </p:spPr>
      </p:pic>
      <p:sp>
        <p:nvSpPr>
          <p:cNvPr id="23" name="文本框 22">
            <a:extLst>
              <a:ext uri="{FF2B5EF4-FFF2-40B4-BE49-F238E27FC236}">
                <a16:creationId xmlns:a16="http://schemas.microsoft.com/office/drawing/2014/main" id="{230510BF-B023-9985-FE7F-504F93AA5BB0}"/>
              </a:ext>
            </a:extLst>
          </p:cNvPr>
          <p:cNvSpPr txBox="1"/>
          <p:nvPr/>
        </p:nvSpPr>
        <p:spPr>
          <a:xfrm>
            <a:off x="4524540" y="1924500"/>
            <a:ext cx="1234912" cy="369332"/>
          </a:xfrm>
          <a:prstGeom prst="rect">
            <a:avLst/>
          </a:prstGeom>
          <a:noFill/>
        </p:spPr>
        <p:txBody>
          <a:bodyPr wrap="square" rtlCol="0">
            <a:spAutoFit/>
          </a:bodyPr>
          <a:lstStyle/>
          <a:p>
            <a:r>
              <a:rPr lang="en-US" altLang="zh-CN" dirty="0">
                <a:solidFill>
                  <a:schemeClr val="accent2">
                    <a:lumMod val="40000"/>
                    <a:lumOff val="60000"/>
                  </a:schemeClr>
                </a:solidFill>
              </a:rPr>
              <a:t>interface</a:t>
            </a:r>
            <a:endParaRPr lang="zh-CN" altLang="en-US" dirty="0">
              <a:solidFill>
                <a:schemeClr val="accent2">
                  <a:lumMod val="40000"/>
                  <a:lumOff val="60000"/>
                </a:schemeClr>
              </a:solidFill>
            </a:endParaRPr>
          </a:p>
        </p:txBody>
      </p:sp>
      <p:pic>
        <p:nvPicPr>
          <p:cNvPr id="25" name="图片 24">
            <a:extLst>
              <a:ext uri="{FF2B5EF4-FFF2-40B4-BE49-F238E27FC236}">
                <a16:creationId xmlns:a16="http://schemas.microsoft.com/office/drawing/2014/main" id="{6BBEE963-F412-A743-2F9D-523E3E10E754}"/>
              </a:ext>
            </a:extLst>
          </p:cNvPr>
          <p:cNvPicPr>
            <a:picLocks noChangeAspect="1"/>
          </p:cNvPicPr>
          <p:nvPr/>
        </p:nvPicPr>
        <p:blipFill>
          <a:blip r:embed="rId7"/>
          <a:stretch>
            <a:fillRect/>
          </a:stretch>
        </p:blipFill>
        <p:spPr>
          <a:xfrm>
            <a:off x="8061713" y="1693166"/>
            <a:ext cx="3517035" cy="2241543"/>
          </a:xfrm>
          <a:prstGeom prst="rect">
            <a:avLst/>
          </a:prstGeom>
        </p:spPr>
      </p:pic>
      <p:pic>
        <p:nvPicPr>
          <p:cNvPr id="27" name="图片 26">
            <a:extLst>
              <a:ext uri="{FF2B5EF4-FFF2-40B4-BE49-F238E27FC236}">
                <a16:creationId xmlns:a16="http://schemas.microsoft.com/office/drawing/2014/main" id="{C6D7F4F6-8E35-8B64-5CCD-D81FD7F471E3}"/>
              </a:ext>
            </a:extLst>
          </p:cNvPr>
          <p:cNvPicPr>
            <a:picLocks noChangeAspect="1"/>
          </p:cNvPicPr>
          <p:nvPr/>
        </p:nvPicPr>
        <p:blipFill>
          <a:blip r:embed="rId8"/>
          <a:stretch>
            <a:fillRect/>
          </a:stretch>
        </p:blipFill>
        <p:spPr>
          <a:xfrm>
            <a:off x="8533433" y="789341"/>
            <a:ext cx="2573594" cy="913445"/>
          </a:xfrm>
          <a:prstGeom prst="rect">
            <a:avLst/>
          </a:prstGeom>
        </p:spPr>
      </p:pic>
      <p:sp>
        <p:nvSpPr>
          <p:cNvPr id="29" name="文本框 28">
            <a:extLst>
              <a:ext uri="{FF2B5EF4-FFF2-40B4-BE49-F238E27FC236}">
                <a16:creationId xmlns:a16="http://schemas.microsoft.com/office/drawing/2014/main" id="{1227810C-3948-BEE7-0C80-950A9C581D15}"/>
              </a:ext>
            </a:extLst>
          </p:cNvPr>
          <p:cNvSpPr txBox="1"/>
          <p:nvPr/>
        </p:nvSpPr>
        <p:spPr>
          <a:xfrm>
            <a:off x="253747" y="4731509"/>
            <a:ext cx="3617538" cy="1754326"/>
          </a:xfrm>
          <a:prstGeom prst="rect">
            <a:avLst/>
          </a:prstGeom>
          <a:noFill/>
        </p:spPr>
        <p:txBody>
          <a:bodyPr wrap="square">
            <a:spAutoFit/>
          </a:bodyPr>
          <a:lstStyle/>
          <a:p>
            <a:r>
              <a:rPr lang="zh-CN" altLang="en-US" dirty="0">
                <a:solidFill>
                  <a:schemeClr val="bg1"/>
                </a:solidFill>
              </a:rPr>
              <a:t>I use three methods to achieve perfect hit feedback, which is camera shake, freeze frame and use post-processing </a:t>
            </a:r>
            <a:r>
              <a:rPr lang="en-US" altLang="zh-CN" dirty="0">
                <a:solidFill>
                  <a:schemeClr val="bg1"/>
                </a:solidFill>
              </a:rPr>
              <a:t>by image-effect </a:t>
            </a:r>
            <a:r>
              <a:rPr lang="zh-CN" altLang="en-US" dirty="0">
                <a:solidFill>
                  <a:schemeClr val="bg1"/>
                </a:solidFill>
              </a:rPr>
              <a:t>shader to change the picture effect.</a:t>
            </a:r>
          </a:p>
        </p:txBody>
      </p:sp>
      <p:sp>
        <p:nvSpPr>
          <p:cNvPr id="30" name="文本框 29">
            <a:extLst>
              <a:ext uri="{FF2B5EF4-FFF2-40B4-BE49-F238E27FC236}">
                <a16:creationId xmlns:a16="http://schemas.microsoft.com/office/drawing/2014/main" id="{2A30C5E1-5CE1-6E37-D617-46CB73E9A130}"/>
              </a:ext>
            </a:extLst>
          </p:cNvPr>
          <p:cNvSpPr txBox="1"/>
          <p:nvPr/>
        </p:nvSpPr>
        <p:spPr>
          <a:xfrm>
            <a:off x="6859033" y="1618430"/>
            <a:ext cx="1761089" cy="369332"/>
          </a:xfrm>
          <a:prstGeom prst="rect">
            <a:avLst/>
          </a:prstGeom>
          <a:noFill/>
        </p:spPr>
        <p:txBody>
          <a:bodyPr wrap="square" rtlCol="0">
            <a:spAutoFit/>
          </a:bodyPr>
          <a:lstStyle/>
          <a:p>
            <a:r>
              <a:rPr lang="en-US" altLang="zh-CN" dirty="0">
                <a:solidFill>
                  <a:schemeClr val="accent2">
                    <a:lumMod val="40000"/>
                    <a:lumOff val="60000"/>
                  </a:schemeClr>
                </a:solidFill>
              </a:rPr>
              <a:t>Single class</a:t>
            </a:r>
            <a:endParaRPr lang="zh-CN" altLang="en-US" dirty="0">
              <a:solidFill>
                <a:schemeClr val="accent2">
                  <a:lumMod val="40000"/>
                  <a:lumOff val="60000"/>
                </a:schemeClr>
              </a:solidFill>
            </a:endParaRPr>
          </a:p>
        </p:txBody>
      </p:sp>
      <p:pic>
        <p:nvPicPr>
          <p:cNvPr id="4" name="图片 3">
            <a:extLst>
              <a:ext uri="{FF2B5EF4-FFF2-40B4-BE49-F238E27FC236}">
                <a16:creationId xmlns:a16="http://schemas.microsoft.com/office/drawing/2014/main" id="{FF25DF52-362C-A1CC-D58F-5D3A073CA267}"/>
              </a:ext>
            </a:extLst>
          </p:cNvPr>
          <p:cNvPicPr>
            <a:picLocks noChangeAspect="1"/>
          </p:cNvPicPr>
          <p:nvPr/>
        </p:nvPicPr>
        <p:blipFill>
          <a:blip r:embed="rId9"/>
          <a:stretch>
            <a:fillRect/>
          </a:stretch>
        </p:blipFill>
        <p:spPr>
          <a:xfrm>
            <a:off x="3906931" y="5143818"/>
            <a:ext cx="3617538" cy="847860"/>
          </a:xfrm>
          <a:prstGeom prst="rect">
            <a:avLst/>
          </a:prstGeom>
        </p:spPr>
      </p:pic>
      <p:pic>
        <p:nvPicPr>
          <p:cNvPr id="6" name="图片 5">
            <a:extLst>
              <a:ext uri="{FF2B5EF4-FFF2-40B4-BE49-F238E27FC236}">
                <a16:creationId xmlns:a16="http://schemas.microsoft.com/office/drawing/2014/main" id="{7DD0DF9F-F329-DD96-1452-735E134BE839}"/>
              </a:ext>
            </a:extLst>
          </p:cNvPr>
          <p:cNvPicPr>
            <a:picLocks noChangeAspect="1"/>
          </p:cNvPicPr>
          <p:nvPr/>
        </p:nvPicPr>
        <p:blipFill>
          <a:blip r:embed="rId10"/>
          <a:stretch>
            <a:fillRect/>
          </a:stretch>
        </p:blipFill>
        <p:spPr>
          <a:xfrm>
            <a:off x="7944421" y="4527805"/>
            <a:ext cx="3634327" cy="2079886"/>
          </a:xfrm>
          <a:prstGeom prst="rect">
            <a:avLst/>
          </a:prstGeom>
        </p:spPr>
      </p:pic>
    </p:spTree>
    <p:extLst>
      <p:ext uri="{BB962C8B-B14F-4D97-AF65-F5344CB8AC3E}">
        <p14:creationId xmlns:p14="http://schemas.microsoft.com/office/powerpoint/2010/main" val="11440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198206" y="319903"/>
            <a:ext cx="10699532"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Animal Farm——flocking algorithm &amp; destroy system</a:t>
            </a:r>
            <a:endParaRPr lang="zh-CN" altLang="en-US" sz="3200" dirty="0">
              <a:solidFill>
                <a:schemeClr val="bg1"/>
              </a:solidFill>
              <a:latin typeface="字魂58号-创中黑" panose="00000500000000000000" pitchFamily="2" charset="-122"/>
              <a:ea typeface="字魂58号-创中黑" panose="00000500000000000000" pitchFamily="2" charset="-122"/>
            </a:endParaRPr>
          </a:p>
        </p:txBody>
      </p:sp>
      <p:cxnSp>
        <p:nvCxnSpPr>
          <p:cNvPr id="4" name="直接连接符 3">
            <a:extLst>
              <a:ext uri="{FF2B5EF4-FFF2-40B4-BE49-F238E27FC236}">
                <a16:creationId xmlns:a16="http://schemas.microsoft.com/office/drawing/2014/main" id="{686332F5-75E6-A9F7-D081-2D413A90F789}"/>
              </a:ext>
            </a:extLst>
          </p:cNvPr>
          <p:cNvCxnSpPr>
            <a:cxnSpLocks/>
          </p:cNvCxnSpPr>
          <p:nvPr/>
        </p:nvCxnSpPr>
        <p:spPr>
          <a:xfrm flipV="1">
            <a:off x="6843859" y="1072603"/>
            <a:ext cx="0" cy="48736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D88D875-6A33-8107-8C15-4244FE2DD119}"/>
              </a:ext>
            </a:extLst>
          </p:cNvPr>
          <p:cNvPicPr>
            <a:picLocks noChangeAspect="1"/>
          </p:cNvPicPr>
          <p:nvPr/>
        </p:nvPicPr>
        <p:blipFill>
          <a:blip r:embed="rId3"/>
          <a:stretch>
            <a:fillRect/>
          </a:stretch>
        </p:blipFill>
        <p:spPr>
          <a:xfrm>
            <a:off x="10262726" y="2393691"/>
            <a:ext cx="1699418" cy="1370498"/>
          </a:xfrm>
          <a:prstGeom prst="rect">
            <a:avLst/>
          </a:prstGeom>
        </p:spPr>
      </p:pic>
      <p:sp>
        <p:nvSpPr>
          <p:cNvPr id="7" name="文本框 6">
            <a:extLst>
              <a:ext uri="{FF2B5EF4-FFF2-40B4-BE49-F238E27FC236}">
                <a16:creationId xmlns:a16="http://schemas.microsoft.com/office/drawing/2014/main" id="{98635BB8-DCD3-2B63-5007-9B8C50822500}"/>
              </a:ext>
            </a:extLst>
          </p:cNvPr>
          <p:cNvSpPr txBox="1"/>
          <p:nvPr/>
        </p:nvSpPr>
        <p:spPr>
          <a:xfrm>
            <a:off x="7047794" y="1072603"/>
            <a:ext cx="4569014" cy="1477328"/>
          </a:xfrm>
          <a:prstGeom prst="rect">
            <a:avLst/>
          </a:prstGeom>
          <a:noFill/>
        </p:spPr>
        <p:txBody>
          <a:bodyPr wrap="square">
            <a:spAutoFit/>
          </a:bodyPr>
          <a:lstStyle/>
          <a:p>
            <a:r>
              <a:rPr lang="zh-CN" altLang="en-US" dirty="0">
                <a:solidFill>
                  <a:schemeClr val="bg1"/>
                </a:solidFill>
              </a:rPr>
              <a:t>Most objects in the scene can be destroyed, and different objects correspond to different explosion methods. I achieve this effect through  </a:t>
            </a:r>
            <a:r>
              <a:rPr lang="en-US" altLang="zh-CN" dirty="0">
                <a:solidFill>
                  <a:schemeClr val="bg1"/>
                </a:solidFill>
              </a:rPr>
              <a:t>instantiating</a:t>
            </a:r>
            <a:r>
              <a:rPr lang="zh-CN" altLang="en-US" dirty="0">
                <a:solidFill>
                  <a:schemeClr val="bg1"/>
                </a:solidFill>
              </a:rPr>
              <a:t> </a:t>
            </a:r>
            <a:r>
              <a:rPr lang="en-US" altLang="zh-CN" dirty="0">
                <a:solidFill>
                  <a:schemeClr val="bg1"/>
                </a:solidFill>
              </a:rPr>
              <a:t>the</a:t>
            </a:r>
            <a:r>
              <a:rPr lang="zh-CN" altLang="en-US" dirty="0">
                <a:solidFill>
                  <a:schemeClr val="bg1"/>
                </a:solidFill>
              </a:rPr>
              <a:t> prefab made </a:t>
            </a:r>
            <a:r>
              <a:rPr lang="en-US" altLang="zh-CN" dirty="0">
                <a:solidFill>
                  <a:schemeClr val="bg1"/>
                </a:solidFill>
              </a:rPr>
              <a:t>with</a:t>
            </a:r>
            <a:r>
              <a:rPr lang="zh-CN" altLang="en-US" dirty="0">
                <a:solidFill>
                  <a:schemeClr val="bg1"/>
                </a:solidFill>
              </a:rPr>
              <a:t> animation.</a:t>
            </a:r>
          </a:p>
        </p:txBody>
      </p:sp>
      <p:pic>
        <p:nvPicPr>
          <p:cNvPr id="11" name="图片 10">
            <a:extLst>
              <a:ext uri="{FF2B5EF4-FFF2-40B4-BE49-F238E27FC236}">
                <a16:creationId xmlns:a16="http://schemas.microsoft.com/office/drawing/2014/main" id="{3DCC9587-DD60-4D7E-6B25-1F9AEE6E614E}"/>
              </a:ext>
            </a:extLst>
          </p:cNvPr>
          <p:cNvPicPr>
            <a:picLocks noChangeAspect="1"/>
          </p:cNvPicPr>
          <p:nvPr/>
        </p:nvPicPr>
        <p:blipFill>
          <a:blip r:embed="rId4"/>
          <a:stretch>
            <a:fillRect/>
          </a:stretch>
        </p:blipFill>
        <p:spPr>
          <a:xfrm>
            <a:off x="7451669" y="3871019"/>
            <a:ext cx="3761264" cy="2282804"/>
          </a:xfrm>
          <a:prstGeom prst="rect">
            <a:avLst/>
          </a:prstGeom>
        </p:spPr>
      </p:pic>
      <p:pic>
        <p:nvPicPr>
          <p:cNvPr id="13" name="图片 12">
            <a:extLst>
              <a:ext uri="{FF2B5EF4-FFF2-40B4-BE49-F238E27FC236}">
                <a16:creationId xmlns:a16="http://schemas.microsoft.com/office/drawing/2014/main" id="{EE0F4545-A0AA-FDCD-C7DB-5591FA85764A}"/>
              </a:ext>
            </a:extLst>
          </p:cNvPr>
          <p:cNvPicPr>
            <a:picLocks noChangeAspect="1"/>
          </p:cNvPicPr>
          <p:nvPr/>
        </p:nvPicPr>
        <p:blipFill>
          <a:blip r:embed="rId5"/>
          <a:stretch>
            <a:fillRect/>
          </a:stretch>
        </p:blipFill>
        <p:spPr>
          <a:xfrm>
            <a:off x="6974297" y="2955115"/>
            <a:ext cx="3962400" cy="247650"/>
          </a:xfrm>
          <a:prstGeom prst="rect">
            <a:avLst/>
          </a:prstGeom>
        </p:spPr>
      </p:pic>
      <p:sp>
        <p:nvSpPr>
          <p:cNvPr id="14" name="文本框 13">
            <a:extLst>
              <a:ext uri="{FF2B5EF4-FFF2-40B4-BE49-F238E27FC236}">
                <a16:creationId xmlns:a16="http://schemas.microsoft.com/office/drawing/2014/main" id="{D0C886BA-5F53-D61E-86B8-AA05B283424E}"/>
              </a:ext>
            </a:extLst>
          </p:cNvPr>
          <p:cNvSpPr txBox="1"/>
          <p:nvPr/>
        </p:nvSpPr>
        <p:spPr>
          <a:xfrm>
            <a:off x="4980498" y="6400746"/>
            <a:ext cx="8173036" cy="338554"/>
          </a:xfrm>
          <a:prstGeom prst="rect">
            <a:avLst/>
          </a:prstGeom>
          <a:noFill/>
        </p:spPr>
        <p:txBody>
          <a:bodyPr wrap="square" rtlCol="0">
            <a:spAutoFit/>
          </a:bodyPr>
          <a:lstStyle/>
          <a:p>
            <a:r>
              <a:rPr lang="en-US" altLang="zh-CN" sz="1600" dirty="0">
                <a:solidFill>
                  <a:schemeClr val="accent4">
                    <a:lumMod val="20000"/>
                    <a:lumOff val="80000"/>
                  </a:schemeClr>
                </a:solidFill>
              </a:rPr>
              <a:t>Feel free to see the whole project here: https://github.com/derkder/AnimalFarm</a:t>
            </a:r>
            <a:endParaRPr lang="zh-CN" altLang="en-US" sz="1600" dirty="0">
              <a:solidFill>
                <a:schemeClr val="accent4">
                  <a:lumMod val="20000"/>
                  <a:lumOff val="80000"/>
                </a:schemeClr>
              </a:solidFill>
            </a:endParaRPr>
          </a:p>
        </p:txBody>
      </p:sp>
      <p:sp>
        <p:nvSpPr>
          <p:cNvPr id="16" name="文本框 15">
            <a:extLst>
              <a:ext uri="{FF2B5EF4-FFF2-40B4-BE49-F238E27FC236}">
                <a16:creationId xmlns:a16="http://schemas.microsoft.com/office/drawing/2014/main" id="{B0BAAB2E-6947-11E6-6E70-6A103CCE1372}"/>
              </a:ext>
            </a:extLst>
          </p:cNvPr>
          <p:cNvSpPr txBox="1"/>
          <p:nvPr/>
        </p:nvSpPr>
        <p:spPr>
          <a:xfrm>
            <a:off x="377779" y="1136165"/>
            <a:ext cx="6094428" cy="1477328"/>
          </a:xfrm>
          <a:prstGeom prst="rect">
            <a:avLst/>
          </a:prstGeom>
          <a:noFill/>
        </p:spPr>
        <p:txBody>
          <a:bodyPr wrap="square">
            <a:spAutoFit/>
          </a:bodyPr>
          <a:lstStyle/>
          <a:p>
            <a:r>
              <a:rPr lang="zh-CN" altLang="en-US" dirty="0">
                <a:solidFill>
                  <a:schemeClr val="bg1"/>
                </a:solidFill>
              </a:rPr>
              <a:t>After the player defeats the farmer, breaks the railing, and rescues the </a:t>
            </a:r>
            <a:r>
              <a:rPr lang="en-US" altLang="zh-CN" dirty="0">
                <a:solidFill>
                  <a:schemeClr val="bg1"/>
                </a:solidFill>
              </a:rPr>
              <a:t>animal</a:t>
            </a:r>
            <a:r>
              <a:rPr lang="zh-CN" altLang="en-US" dirty="0">
                <a:solidFill>
                  <a:schemeClr val="bg1"/>
                </a:solidFill>
              </a:rPr>
              <a:t>s, the </a:t>
            </a:r>
            <a:r>
              <a:rPr lang="en-US" altLang="zh-CN" dirty="0">
                <a:solidFill>
                  <a:schemeClr val="bg1"/>
                </a:solidFill>
              </a:rPr>
              <a:t>animal</a:t>
            </a:r>
            <a:r>
              <a:rPr lang="zh-CN" altLang="en-US" dirty="0">
                <a:solidFill>
                  <a:schemeClr val="bg1"/>
                </a:solidFill>
              </a:rPr>
              <a:t>s will follow and fight with the player. I use a </a:t>
            </a:r>
            <a:r>
              <a:rPr lang="en-US" altLang="zh-CN" dirty="0">
                <a:solidFill>
                  <a:schemeClr val="bg1"/>
                </a:solidFill>
              </a:rPr>
              <a:t>flock</a:t>
            </a:r>
            <a:r>
              <a:rPr lang="zh-CN" altLang="en-US" dirty="0">
                <a:solidFill>
                  <a:schemeClr val="bg1"/>
                </a:solidFill>
              </a:rPr>
              <a:t>ing algorithm to make the critters follow the player more harmoniously.</a:t>
            </a:r>
            <a:endParaRPr lang="en-US" altLang="zh-CN" dirty="0">
              <a:solidFill>
                <a:schemeClr val="bg1"/>
              </a:solidFill>
            </a:endParaRPr>
          </a:p>
          <a:p>
            <a:r>
              <a:rPr lang="en-US" altLang="zh-CN" dirty="0">
                <a:solidFill>
                  <a:schemeClr val="bg1"/>
                </a:solidFill>
              </a:rPr>
              <a:t>Flock</a:t>
            </a:r>
            <a:r>
              <a:rPr lang="zh-CN" altLang="en-US" dirty="0">
                <a:solidFill>
                  <a:schemeClr val="bg1"/>
                </a:solidFill>
              </a:rPr>
              <a:t>ing algorithm </a:t>
            </a:r>
            <a:r>
              <a:rPr lang="en-US" altLang="zh-CN" dirty="0">
                <a:solidFill>
                  <a:schemeClr val="bg1"/>
                </a:solidFill>
              </a:rPr>
              <a:t>consists of the following three pasts.</a:t>
            </a:r>
            <a:endParaRPr lang="zh-CN" altLang="en-US" dirty="0">
              <a:solidFill>
                <a:schemeClr val="bg1"/>
              </a:solidFill>
            </a:endParaRPr>
          </a:p>
        </p:txBody>
      </p:sp>
      <p:pic>
        <p:nvPicPr>
          <p:cNvPr id="18" name="图片 17">
            <a:extLst>
              <a:ext uri="{FF2B5EF4-FFF2-40B4-BE49-F238E27FC236}">
                <a16:creationId xmlns:a16="http://schemas.microsoft.com/office/drawing/2014/main" id="{E5192CA9-38A9-DE27-A879-6C305A68B6F1}"/>
              </a:ext>
            </a:extLst>
          </p:cNvPr>
          <p:cNvPicPr>
            <a:picLocks noChangeAspect="1"/>
          </p:cNvPicPr>
          <p:nvPr/>
        </p:nvPicPr>
        <p:blipFill>
          <a:blip r:embed="rId6"/>
          <a:stretch>
            <a:fillRect/>
          </a:stretch>
        </p:blipFill>
        <p:spPr>
          <a:xfrm>
            <a:off x="1202722" y="4608021"/>
            <a:ext cx="3279526" cy="2131279"/>
          </a:xfrm>
          <a:prstGeom prst="rect">
            <a:avLst/>
          </a:prstGeom>
        </p:spPr>
      </p:pic>
      <p:pic>
        <p:nvPicPr>
          <p:cNvPr id="20" name="图片 19">
            <a:extLst>
              <a:ext uri="{FF2B5EF4-FFF2-40B4-BE49-F238E27FC236}">
                <a16:creationId xmlns:a16="http://schemas.microsoft.com/office/drawing/2014/main" id="{431C7BA7-B193-6DD7-EB0B-4E4FDD7B7ECB}"/>
              </a:ext>
            </a:extLst>
          </p:cNvPr>
          <p:cNvPicPr>
            <a:picLocks noChangeAspect="1"/>
          </p:cNvPicPr>
          <p:nvPr/>
        </p:nvPicPr>
        <p:blipFill>
          <a:blip r:embed="rId7"/>
          <a:stretch>
            <a:fillRect/>
          </a:stretch>
        </p:blipFill>
        <p:spPr>
          <a:xfrm>
            <a:off x="229856" y="2689303"/>
            <a:ext cx="6040337" cy="1703864"/>
          </a:xfrm>
          <a:prstGeom prst="rect">
            <a:avLst/>
          </a:prstGeom>
        </p:spPr>
      </p:pic>
    </p:spTree>
    <p:extLst>
      <p:ext uri="{BB962C8B-B14F-4D97-AF65-F5344CB8AC3E}">
        <p14:creationId xmlns:p14="http://schemas.microsoft.com/office/powerpoint/2010/main" val="384039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198206" y="319903"/>
            <a:ext cx="5732403"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Light &amp; Mirror——Overview</a:t>
            </a:r>
            <a:endParaRPr lang="zh-CN" altLang="en-US" sz="3200" dirty="0">
              <a:solidFill>
                <a:schemeClr val="bg1"/>
              </a:solidFill>
              <a:latin typeface="字魂58号-创中黑" panose="00000500000000000000" pitchFamily="2" charset="-122"/>
              <a:ea typeface="字魂58号-创中黑" panose="00000500000000000000" pitchFamily="2" charset="-122"/>
            </a:endParaRPr>
          </a:p>
        </p:txBody>
      </p:sp>
      <p:pic>
        <p:nvPicPr>
          <p:cNvPr id="5" name="图片 4">
            <a:extLst>
              <a:ext uri="{FF2B5EF4-FFF2-40B4-BE49-F238E27FC236}">
                <a16:creationId xmlns:a16="http://schemas.microsoft.com/office/drawing/2014/main" id="{EF449F1E-7C11-84AD-C6BD-3F3E1D1E1198}"/>
              </a:ext>
            </a:extLst>
          </p:cNvPr>
          <p:cNvPicPr>
            <a:picLocks noChangeAspect="1"/>
          </p:cNvPicPr>
          <p:nvPr/>
        </p:nvPicPr>
        <p:blipFill>
          <a:blip r:embed="rId2"/>
          <a:stretch>
            <a:fillRect/>
          </a:stretch>
        </p:blipFill>
        <p:spPr>
          <a:xfrm>
            <a:off x="841485" y="1044516"/>
            <a:ext cx="6906983" cy="3199271"/>
          </a:xfrm>
          <a:prstGeom prst="rect">
            <a:avLst/>
          </a:prstGeom>
        </p:spPr>
      </p:pic>
      <p:pic>
        <p:nvPicPr>
          <p:cNvPr id="11" name="图片 10">
            <a:extLst>
              <a:ext uri="{FF2B5EF4-FFF2-40B4-BE49-F238E27FC236}">
                <a16:creationId xmlns:a16="http://schemas.microsoft.com/office/drawing/2014/main" id="{44A9847A-E49D-E030-0F60-964AF15098B8}"/>
              </a:ext>
            </a:extLst>
          </p:cNvPr>
          <p:cNvPicPr>
            <a:picLocks noChangeAspect="1"/>
          </p:cNvPicPr>
          <p:nvPr/>
        </p:nvPicPr>
        <p:blipFill>
          <a:blip r:embed="rId3"/>
          <a:stretch>
            <a:fillRect/>
          </a:stretch>
        </p:blipFill>
        <p:spPr>
          <a:xfrm>
            <a:off x="8611141" y="2359939"/>
            <a:ext cx="3095625" cy="3924300"/>
          </a:xfrm>
          <a:prstGeom prst="rect">
            <a:avLst/>
          </a:prstGeom>
        </p:spPr>
      </p:pic>
      <p:sp>
        <p:nvSpPr>
          <p:cNvPr id="13" name="文本框 12">
            <a:extLst>
              <a:ext uri="{FF2B5EF4-FFF2-40B4-BE49-F238E27FC236}">
                <a16:creationId xmlns:a16="http://schemas.microsoft.com/office/drawing/2014/main" id="{AD25F2AE-B546-E636-6233-F33EAB98AE3F}"/>
              </a:ext>
            </a:extLst>
          </p:cNvPr>
          <p:cNvSpPr txBox="1"/>
          <p:nvPr/>
        </p:nvSpPr>
        <p:spPr>
          <a:xfrm>
            <a:off x="525434" y="4383626"/>
            <a:ext cx="7539086" cy="2308324"/>
          </a:xfrm>
          <a:prstGeom prst="rect">
            <a:avLst/>
          </a:prstGeom>
          <a:noFill/>
        </p:spPr>
        <p:txBody>
          <a:bodyPr wrap="square">
            <a:spAutoFit/>
          </a:bodyPr>
          <a:lstStyle/>
          <a:p>
            <a:r>
              <a:rPr lang="en-US" altLang="zh-CN" b="1" dirty="0">
                <a:solidFill>
                  <a:schemeClr val="bg1"/>
                </a:solidFill>
              </a:rPr>
              <a:t>	W</a:t>
            </a:r>
            <a:r>
              <a:rPr lang="zh-CN" altLang="en-US" b="1" dirty="0">
                <a:solidFill>
                  <a:schemeClr val="bg1"/>
                </a:solidFill>
              </a:rPr>
              <a:t>e made </a:t>
            </a:r>
            <a:r>
              <a:rPr lang="en-US" altLang="zh-CN" b="1" dirty="0">
                <a:solidFill>
                  <a:schemeClr val="bg1"/>
                </a:solidFill>
              </a:rPr>
              <a:t>this game </a:t>
            </a:r>
            <a:r>
              <a:rPr lang="zh-CN" altLang="en-US" b="1" dirty="0">
                <a:solidFill>
                  <a:schemeClr val="bg1"/>
                </a:solidFill>
              </a:rPr>
              <a:t>when we were involved in gamejam. The theme of this gamejam is 20xx, so we made such a cosmic style game. The world in the game is divided into two worlds, the above-ground and the underground. In the above-ground world, the player obtains the key to the underground by decrypting and defeating the enemy. In the underground world, the player avoids the enemy and landed in a suitable position to obtain the skill chip. In the end, the player defeats the enemy who uses the barrage attack as victory.</a:t>
            </a:r>
          </a:p>
        </p:txBody>
      </p:sp>
      <p:sp>
        <p:nvSpPr>
          <p:cNvPr id="15" name="文本框 14">
            <a:extLst>
              <a:ext uri="{FF2B5EF4-FFF2-40B4-BE49-F238E27FC236}">
                <a16:creationId xmlns:a16="http://schemas.microsoft.com/office/drawing/2014/main" id="{02554FFF-B37C-A936-CBE8-94D465A50028}"/>
              </a:ext>
            </a:extLst>
          </p:cNvPr>
          <p:cNvSpPr txBox="1"/>
          <p:nvPr/>
        </p:nvSpPr>
        <p:spPr>
          <a:xfrm>
            <a:off x="8315030" y="968806"/>
            <a:ext cx="3876970" cy="954107"/>
          </a:xfrm>
          <a:prstGeom prst="rect">
            <a:avLst/>
          </a:prstGeom>
          <a:noFill/>
        </p:spPr>
        <p:txBody>
          <a:bodyPr wrap="square">
            <a:spAutoFit/>
          </a:bodyPr>
          <a:lstStyle/>
          <a:p>
            <a:r>
              <a:rPr lang="en-US" altLang="zh-CN" sz="1400" dirty="0">
                <a:solidFill>
                  <a:schemeClr val="accent4">
                    <a:lumMod val="40000"/>
                    <a:lumOff val="60000"/>
                  </a:schemeClr>
                </a:solidFill>
              </a:rPr>
              <a:t>Our team consists of three people</a:t>
            </a:r>
            <a:r>
              <a:rPr lang="zh-CN" altLang="en-US" sz="1400" dirty="0">
                <a:solidFill>
                  <a:schemeClr val="accent4">
                    <a:lumMod val="40000"/>
                    <a:lumOff val="60000"/>
                  </a:schemeClr>
                </a:solidFill>
              </a:rPr>
              <a:t>, one is responsible for art and the other is responsible for planning games. I am responsible for all the </a:t>
            </a:r>
            <a:r>
              <a:rPr lang="en-US" altLang="zh-CN" sz="1400" dirty="0">
                <a:solidFill>
                  <a:schemeClr val="accent4">
                    <a:lumMod val="40000"/>
                    <a:lumOff val="60000"/>
                  </a:schemeClr>
                </a:solidFill>
              </a:rPr>
              <a:t>programming works</a:t>
            </a:r>
            <a:r>
              <a:rPr lang="zh-CN" altLang="en-US" sz="1400" dirty="0">
                <a:solidFill>
                  <a:schemeClr val="accent4">
                    <a:lumMod val="40000"/>
                    <a:lumOff val="60000"/>
                  </a:schemeClr>
                </a:solidFill>
              </a:rPr>
              <a:t> </a:t>
            </a:r>
            <a:r>
              <a:rPr lang="en-US" altLang="zh-CN" sz="1400" dirty="0">
                <a:solidFill>
                  <a:schemeClr val="accent4">
                    <a:lumMod val="40000"/>
                    <a:lumOff val="60000"/>
                  </a:schemeClr>
                </a:solidFill>
              </a:rPr>
              <a:t>by </a:t>
            </a:r>
            <a:r>
              <a:rPr lang="zh-CN" altLang="en-US" sz="1400" dirty="0">
                <a:solidFill>
                  <a:schemeClr val="accent4">
                    <a:lumMod val="40000"/>
                    <a:lumOff val="60000"/>
                  </a:schemeClr>
                </a:solidFill>
              </a:rPr>
              <a:t>unity engine</a:t>
            </a:r>
            <a:r>
              <a:rPr lang="en-US" altLang="zh-CN" sz="1400" dirty="0">
                <a:solidFill>
                  <a:schemeClr val="accent4">
                    <a:lumMod val="40000"/>
                    <a:lumOff val="60000"/>
                  </a:schemeClr>
                </a:solidFill>
              </a:rPr>
              <a:t>.</a:t>
            </a:r>
            <a:endParaRPr lang="zh-CN" altLang="en-US" sz="1400" dirty="0">
              <a:solidFill>
                <a:schemeClr val="accent4">
                  <a:lumMod val="40000"/>
                  <a:lumOff val="60000"/>
                </a:schemeClr>
              </a:solidFill>
            </a:endParaRPr>
          </a:p>
        </p:txBody>
      </p:sp>
    </p:spTree>
    <p:extLst>
      <p:ext uri="{BB962C8B-B14F-4D97-AF65-F5344CB8AC3E}">
        <p14:creationId xmlns:p14="http://schemas.microsoft.com/office/powerpoint/2010/main" val="156726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A06E172-3CD3-39A6-FA51-7B8F72760BF5}"/>
              </a:ext>
            </a:extLst>
          </p:cNvPr>
          <p:cNvSpPr/>
          <p:nvPr/>
        </p:nvSpPr>
        <p:spPr>
          <a:xfrm>
            <a:off x="487006" y="319903"/>
            <a:ext cx="590550" cy="590550"/>
          </a:xfrm>
          <a:prstGeom prst="rect">
            <a:avLst/>
          </a:prstGeom>
          <a:solidFill>
            <a:srgbClr val="F27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92C8B66-8377-2208-A0F9-46F83BA38E36}"/>
              </a:ext>
            </a:extLst>
          </p:cNvPr>
          <p:cNvSpPr txBox="1"/>
          <p:nvPr/>
        </p:nvSpPr>
        <p:spPr>
          <a:xfrm>
            <a:off x="1198206" y="319903"/>
            <a:ext cx="5231497" cy="584775"/>
          </a:xfrm>
          <a:prstGeom prst="rect">
            <a:avLst/>
          </a:prstGeom>
          <a:noFill/>
        </p:spPr>
        <p:txBody>
          <a:bodyPr wrap="none" rtlCol="0">
            <a:spAutoFit/>
          </a:bodyPr>
          <a:lstStyle/>
          <a:p>
            <a:r>
              <a:rPr lang="en-US" altLang="zh-CN" sz="3200" dirty="0">
                <a:solidFill>
                  <a:schemeClr val="bg1"/>
                </a:solidFill>
                <a:latin typeface="字魂58号-创中黑" panose="00000500000000000000" pitchFamily="2" charset="-122"/>
                <a:ea typeface="字魂58号-创中黑" panose="00000500000000000000" pitchFamily="2" charset="-122"/>
              </a:rPr>
              <a:t>Light &amp; Mirror——Details</a:t>
            </a:r>
            <a:endParaRPr lang="zh-CN" altLang="en-US" sz="3200" dirty="0">
              <a:solidFill>
                <a:schemeClr val="bg1"/>
              </a:solidFill>
              <a:latin typeface="字魂58号-创中黑" panose="00000500000000000000" pitchFamily="2" charset="-122"/>
              <a:ea typeface="字魂58号-创中黑" panose="00000500000000000000" pitchFamily="2" charset="-122"/>
            </a:endParaRPr>
          </a:p>
        </p:txBody>
      </p:sp>
      <p:pic>
        <p:nvPicPr>
          <p:cNvPr id="2" name="图片 1">
            <a:extLst>
              <a:ext uri="{FF2B5EF4-FFF2-40B4-BE49-F238E27FC236}">
                <a16:creationId xmlns:a16="http://schemas.microsoft.com/office/drawing/2014/main" id="{B00BABE6-146E-0A84-9E06-C3392BFC71FC}"/>
              </a:ext>
            </a:extLst>
          </p:cNvPr>
          <p:cNvPicPr>
            <a:picLocks noChangeAspect="1"/>
          </p:cNvPicPr>
          <p:nvPr/>
        </p:nvPicPr>
        <p:blipFill>
          <a:blip r:embed="rId2"/>
          <a:stretch>
            <a:fillRect/>
          </a:stretch>
        </p:blipFill>
        <p:spPr>
          <a:xfrm>
            <a:off x="1077556" y="1192540"/>
            <a:ext cx="4363608" cy="2019643"/>
          </a:xfrm>
          <a:prstGeom prst="rect">
            <a:avLst/>
          </a:prstGeom>
        </p:spPr>
      </p:pic>
      <p:pic>
        <p:nvPicPr>
          <p:cNvPr id="4" name="图片 3">
            <a:extLst>
              <a:ext uri="{FF2B5EF4-FFF2-40B4-BE49-F238E27FC236}">
                <a16:creationId xmlns:a16="http://schemas.microsoft.com/office/drawing/2014/main" id="{79F6541F-492E-BBE9-1AF1-CF9ACECA9659}"/>
              </a:ext>
            </a:extLst>
          </p:cNvPr>
          <p:cNvPicPr>
            <a:picLocks noChangeAspect="1"/>
          </p:cNvPicPr>
          <p:nvPr/>
        </p:nvPicPr>
        <p:blipFill>
          <a:blip r:embed="rId3"/>
          <a:stretch>
            <a:fillRect/>
          </a:stretch>
        </p:blipFill>
        <p:spPr>
          <a:xfrm>
            <a:off x="7607438" y="4345756"/>
            <a:ext cx="4126268" cy="1758815"/>
          </a:xfrm>
          <a:prstGeom prst="rect">
            <a:avLst/>
          </a:prstGeom>
        </p:spPr>
      </p:pic>
      <p:cxnSp>
        <p:nvCxnSpPr>
          <p:cNvPr id="5" name="直接连接符 4">
            <a:extLst>
              <a:ext uri="{FF2B5EF4-FFF2-40B4-BE49-F238E27FC236}">
                <a16:creationId xmlns:a16="http://schemas.microsoft.com/office/drawing/2014/main" id="{AC50ADE0-21D3-4BFA-7D90-BF075F35BBBE}"/>
              </a:ext>
            </a:extLst>
          </p:cNvPr>
          <p:cNvCxnSpPr>
            <a:cxnSpLocks/>
          </p:cNvCxnSpPr>
          <p:nvPr/>
        </p:nvCxnSpPr>
        <p:spPr>
          <a:xfrm>
            <a:off x="1077556" y="3646556"/>
            <a:ext cx="10332000"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CF14097E-84D0-1EF9-D219-7FD4A5BEF56E}"/>
              </a:ext>
            </a:extLst>
          </p:cNvPr>
          <p:cNvSpPr txBox="1"/>
          <p:nvPr/>
        </p:nvSpPr>
        <p:spPr>
          <a:xfrm>
            <a:off x="5733854" y="1192540"/>
            <a:ext cx="6094428" cy="2308324"/>
          </a:xfrm>
          <a:prstGeom prst="rect">
            <a:avLst/>
          </a:prstGeom>
          <a:noFill/>
        </p:spPr>
        <p:txBody>
          <a:bodyPr wrap="square">
            <a:spAutoFit/>
          </a:bodyPr>
          <a:lstStyle/>
          <a:p>
            <a:r>
              <a:rPr lang="zh-CN" altLang="en-US" dirty="0">
                <a:solidFill>
                  <a:schemeClr val="bg1"/>
                </a:solidFill>
              </a:rPr>
              <a:t>I use </a:t>
            </a:r>
            <a:r>
              <a:rPr lang="zh-CN" altLang="en-US" b="1" dirty="0">
                <a:solidFill>
                  <a:schemeClr val="bg1"/>
                </a:solidFill>
              </a:rPr>
              <a:t>tilemap</a:t>
            </a:r>
            <a:r>
              <a:rPr lang="zh-CN" altLang="en-US" dirty="0">
                <a:solidFill>
                  <a:schemeClr val="bg1"/>
                </a:solidFill>
              </a:rPr>
              <a:t> to build the scene to achieve pixel style. Use the </a:t>
            </a:r>
            <a:r>
              <a:rPr lang="zh-CN" altLang="en-US" b="1" dirty="0">
                <a:solidFill>
                  <a:schemeClr val="bg1"/>
                </a:solidFill>
              </a:rPr>
              <a:t>fungus plugin</a:t>
            </a:r>
            <a:r>
              <a:rPr lang="zh-CN" altLang="en-US" dirty="0">
                <a:solidFill>
                  <a:schemeClr val="bg1"/>
                </a:solidFill>
              </a:rPr>
              <a:t> to make in-game dialogue and plot choices. Use the </a:t>
            </a:r>
            <a:r>
              <a:rPr lang="zh-CN" altLang="en-US" b="1" dirty="0">
                <a:solidFill>
                  <a:schemeClr val="bg1"/>
                </a:solidFill>
              </a:rPr>
              <a:t>list</a:t>
            </a:r>
            <a:r>
              <a:rPr lang="zh-CN" altLang="en-US" dirty="0">
                <a:solidFill>
                  <a:schemeClr val="bg1"/>
                </a:solidFill>
              </a:rPr>
              <a:t> in c# to generate the platform, and add additional judgment to ensure that there will be no situation where the player encounters two dangerous platforms in a row and cannot pass the level. </a:t>
            </a:r>
            <a:r>
              <a:rPr lang="en-US" altLang="zh-CN" b="1" dirty="0">
                <a:solidFill>
                  <a:schemeClr val="bg1"/>
                </a:solidFill>
              </a:rPr>
              <a:t>I</a:t>
            </a:r>
            <a:r>
              <a:rPr lang="zh-CN" altLang="en-US" b="1" dirty="0">
                <a:solidFill>
                  <a:schemeClr val="bg1"/>
                </a:solidFill>
              </a:rPr>
              <a:t>nheritance</a:t>
            </a:r>
            <a:r>
              <a:rPr lang="zh-CN" altLang="en-US" dirty="0">
                <a:solidFill>
                  <a:schemeClr val="bg1"/>
                </a:solidFill>
              </a:rPr>
              <a:t> </a:t>
            </a:r>
            <a:r>
              <a:rPr lang="en-US" altLang="zh-CN" dirty="0">
                <a:solidFill>
                  <a:schemeClr val="bg1"/>
                </a:solidFill>
              </a:rPr>
              <a:t>is also used </a:t>
            </a:r>
            <a:r>
              <a:rPr lang="zh-CN" altLang="en-US" dirty="0">
                <a:solidFill>
                  <a:schemeClr val="bg1"/>
                </a:solidFill>
              </a:rPr>
              <a:t>to make different kinds of enemies, so that each enemy has its own different attributes.</a:t>
            </a:r>
          </a:p>
        </p:txBody>
      </p:sp>
      <p:sp>
        <p:nvSpPr>
          <p:cNvPr id="13" name="文本框 12">
            <a:extLst>
              <a:ext uri="{FF2B5EF4-FFF2-40B4-BE49-F238E27FC236}">
                <a16:creationId xmlns:a16="http://schemas.microsoft.com/office/drawing/2014/main" id="{AB1E2F0A-017D-B7E9-EBF2-76D3283B0E72}"/>
              </a:ext>
            </a:extLst>
          </p:cNvPr>
          <p:cNvSpPr txBox="1"/>
          <p:nvPr/>
        </p:nvSpPr>
        <p:spPr>
          <a:xfrm>
            <a:off x="3862986" y="4071001"/>
            <a:ext cx="3327229" cy="2308324"/>
          </a:xfrm>
          <a:prstGeom prst="rect">
            <a:avLst/>
          </a:prstGeom>
          <a:noFill/>
        </p:spPr>
        <p:txBody>
          <a:bodyPr wrap="square">
            <a:spAutoFit/>
          </a:bodyPr>
          <a:lstStyle/>
          <a:p>
            <a:r>
              <a:rPr lang="zh-CN" altLang="en-US" dirty="0">
                <a:solidFill>
                  <a:schemeClr val="bg1"/>
                </a:solidFill>
              </a:rPr>
              <a:t>In order to realize the barrage attack, I used the singleton mode combined with the </a:t>
            </a:r>
            <a:r>
              <a:rPr lang="en-US" altLang="zh-CN" b="1" dirty="0">
                <a:solidFill>
                  <a:schemeClr val="bg1"/>
                </a:solidFill>
              </a:rPr>
              <a:t>o</a:t>
            </a:r>
            <a:r>
              <a:rPr lang="zh-CN" altLang="en-US" b="1" dirty="0">
                <a:solidFill>
                  <a:schemeClr val="bg1"/>
                </a:solidFill>
              </a:rPr>
              <a:t>bjectpool</a:t>
            </a:r>
            <a:r>
              <a:rPr lang="zh-CN" altLang="en-US" dirty="0">
                <a:solidFill>
                  <a:schemeClr val="bg1"/>
                </a:solidFill>
              </a:rPr>
              <a:t> to generate the boss's attack bullets. Thereby reducing performance consumption, making the picture more smooth.</a:t>
            </a:r>
          </a:p>
        </p:txBody>
      </p:sp>
      <p:pic>
        <p:nvPicPr>
          <p:cNvPr id="15" name="图片 14">
            <a:extLst>
              <a:ext uri="{FF2B5EF4-FFF2-40B4-BE49-F238E27FC236}">
                <a16:creationId xmlns:a16="http://schemas.microsoft.com/office/drawing/2014/main" id="{14CD49A5-D321-4E6E-EB1F-4AA7ACAAEF22}"/>
              </a:ext>
            </a:extLst>
          </p:cNvPr>
          <p:cNvPicPr>
            <a:picLocks noChangeAspect="1"/>
          </p:cNvPicPr>
          <p:nvPr/>
        </p:nvPicPr>
        <p:blipFill>
          <a:blip r:embed="rId4"/>
          <a:stretch>
            <a:fillRect/>
          </a:stretch>
        </p:blipFill>
        <p:spPr>
          <a:xfrm>
            <a:off x="931437" y="4127903"/>
            <a:ext cx="2034479" cy="2260532"/>
          </a:xfrm>
          <a:prstGeom prst="rect">
            <a:avLst/>
          </a:prstGeom>
        </p:spPr>
      </p:pic>
    </p:spTree>
    <p:extLst>
      <p:ext uri="{BB962C8B-B14F-4D97-AF65-F5344CB8AC3E}">
        <p14:creationId xmlns:p14="http://schemas.microsoft.com/office/powerpoint/2010/main" val="247004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4434</TotalTime>
  <Words>2362</Words>
  <Application>Microsoft Office PowerPoint</Application>
  <PresentationFormat>宽屏</PresentationFormat>
  <Paragraphs>110</Paragraphs>
  <Slides>25</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Source Han Sans CN</vt:lpstr>
      <vt:lpstr>Source Han Sans CN Bold</vt:lpstr>
      <vt:lpstr>Source Han Sans CN Regular</vt:lpstr>
      <vt:lpstr>等线</vt:lpstr>
      <vt:lpstr>等线 Light</vt:lpstr>
      <vt:lpstr>字魂58号-创中黑</vt:lpstr>
      <vt:lpstr>字魂59号-创粗黑</vt:lpstr>
      <vt:lpstr>Arial</vt:lpstr>
      <vt:lpstr>Calibri</vt:lpstr>
      <vt:lpstr>Open Sans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商业融资</dc:title>
  <dc:creator>第一PPT</dc:creator>
  <cp:keywords>www.1ppt.com</cp:keywords>
  <dc:description>www.1ppt.com</dc:description>
  <cp:lastModifiedBy>1026305391@qq.com</cp:lastModifiedBy>
  <cp:revision>182</cp:revision>
  <cp:lastPrinted>2022-10-31T17:44:09Z</cp:lastPrinted>
  <dcterms:created xsi:type="dcterms:W3CDTF">2021-04-16T08:39:43Z</dcterms:created>
  <dcterms:modified xsi:type="dcterms:W3CDTF">2022-11-03T13:46:13Z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